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Lst>
  <p:notesMasterIdLst>
    <p:notesMasterId r:id="rId48"/>
  </p:notesMasterIdLst>
  <p:sldIdLst>
    <p:sldId id="261" r:id="rId3"/>
    <p:sldId id="313" r:id="rId4"/>
    <p:sldId id="314"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2" r:id="rId20"/>
    <p:sldId id="333" r:id="rId21"/>
    <p:sldId id="335" r:id="rId22"/>
    <p:sldId id="336" r:id="rId23"/>
    <p:sldId id="338" r:id="rId24"/>
    <p:sldId id="339" r:id="rId25"/>
    <p:sldId id="340" r:id="rId26"/>
    <p:sldId id="341" r:id="rId27"/>
    <p:sldId id="343" r:id="rId28"/>
    <p:sldId id="344" r:id="rId29"/>
    <p:sldId id="345" r:id="rId30"/>
    <p:sldId id="358" r:id="rId31"/>
    <p:sldId id="346" r:id="rId32"/>
    <p:sldId id="360" r:id="rId33"/>
    <p:sldId id="363" r:id="rId34"/>
    <p:sldId id="364" r:id="rId35"/>
    <p:sldId id="359" r:id="rId36"/>
    <p:sldId id="350" r:id="rId37"/>
    <p:sldId id="351" r:id="rId38"/>
    <p:sldId id="361" r:id="rId39"/>
    <p:sldId id="362" r:id="rId40"/>
    <p:sldId id="316" r:id="rId41"/>
    <p:sldId id="353" r:id="rId42"/>
    <p:sldId id="357" r:id="rId43"/>
    <p:sldId id="354" r:id="rId44"/>
    <p:sldId id="365" r:id="rId45"/>
    <p:sldId id="366" r:id="rId46"/>
    <p:sldId id="356" r:id="rId47"/>
  </p:sldIdLst>
  <p:sldSz cx="24384000" cy="13716000"/>
  <p:notesSz cx="6858000" cy="9144000"/>
  <p:defaultTextStyle>
    <a:defPPr>
      <a:defRPr lang="en-US"/>
    </a:defPPr>
    <a:lvl1pPr algn="l" rtl="0" fontAlgn="base">
      <a:spcBef>
        <a:spcPct val="0"/>
      </a:spcBef>
      <a:spcAft>
        <a:spcPct val="0"/>
      </a:spcAft>
      <a:defRPr sz="1200" kern="1200">
        <a:solidFill>
          <a:srgbClr val="000000"/>
        </a:solidFill>
        <a:latin typeface="GillSans" charset="0"/>
        <a:ea typeface="ヒラギノ角ゴ ProN W3" charset="0"/>
        <a:cs typeface="ヒラギノ角ゴ ProN W3" charset="0"/>
        <a:sym typeface="GillSans" charset="0"/>
      </a:defRPr>
    </a:lvl1pPr>
    <a:lvl2pPr marL="457200" algn="l" rtl="0" fontAlgn="base">
      <a:spcBef>
        <a:spcPct val="0"/>
      </a:spcBef>
      <a:spcAft>
        <a:spcPct val="0"/>
      </a:spcAft>
      <a:defRPr sz="1200" kern="1200">
        <a:solidFill>
          <a:srgbClr val="000000"/>
        </a:solidFill>
        <a:latin typeface="GillSans" charset="0"/>
        <a:ea typeface="ヒラギノ角ゴ ProN W3" charset="0"/>
        <a:cs typeface="ヒラギノ角ゴ ProN W3" charset="0"/>
        <a:sym typeface="GillSans" charset="0"/>
      </a:defRPr>
    </a:lvl2pPr>
    <a:lvl3pPr marL="914400" algn="l" rtl="0" fontAlgn="base">
      <a:spcBef>
        <a:spcPct val="0"/>
      </a:spcBef>
      <a:spcAft>
        <a:spcPct val="0"/>
      </a:spcAft>
      <a:defRPr sz="1200" kern="1200">
        <a:solidFill>
          <a:srgbClr val="000000"/>
        </a:solidFill>
        <a:latin typeface="GillSans" charset="0"/>
        <a:ea typeface="ヒラギノ角ゴ ProN W3" charset="0"/>
        <a:cs typeface="ヒラギノ角ゴ ProN W3" charset="0"/>
        <a:sym typeface="GillSans" charset="0"/>
      </a:defRPr>
    </a:lvl3pPr>
    <a:lvl4pPr marL="1371600" algn="l" rtl="0" fontAlgn="base">
      <a:spcBef>
        <a:spcPct val="0"/>
      </a:spcBef>
      <a:spcAft>
        <a:spcPct val="0"/>
      </a:spcAft>
      <a:defRPr sz="1200" kern="1200">
        <a:solidFill>
          <a:srgbClr val="000000"/>
        </a:solidFill>
        <a:latin typeface="GillSans" charset="0"/>
        <a:ea typeface="ヒラギノ角ゴ ProN W3" charset="0"/>
        <a:cs typeface="ヒラギノ角ゴ ProN W3" charset="0"/>
        <a:sym typeface="GillSans" charset="0"/>
      </a:defRPr>
    </a:lvl4pPr>
    <a:lvl5pPr marL="1828800" algn="l" rtl="0" fontAlgn="base">
      <a:spcBef>
        <a:spcPct val="0"/>
      </a:spcBef>
      <a:spcAft>
        <a:spcPct val="0"/>
      </a:spcAft>
      <a:defRPr sz="1200" kern="1200">
        <a:solidFill>
          <a:srgbClr val="000000"/>
        </a:solidFill>
        <a:latin typeface="GillSans" charset="0"/>
        <a:ea typeface="ヒラギノ角ゴ ProN W3" charset="0"/>
        <a:cs typeface="ヒラギノ角ゴ ProN W3" charset="0"/>
        <a:sym typeface="GillSans" charset="0"/>
      </a:defRPr>
    </a:lvl5pPr>
    <a:lvl6pPr marL="2286000" algn="l" defTabSz="457200" rtl="0" eaLnBrk="1" latinLnBrk="0" hangingPunct="1">
      <a:defRPr sz="1200" kern="1200">
        <a:solidFill>
          <a:srgbClr val="000000"/>
        </a:solidFill>
        <a:latin typeface="GillSans" charset="0"/>
        <a:ea typeface="ヒラギノ角ゴ ProN W3" charset="0"/>
        <a:cs typeface="ヒラギノ角ゴ ProN W3" charset="0"/>
        <a:sym typeface="GillSans" charset="0"/>
      </a:defRPr>
    </a:lvl6pPr>
    <a:lvl7pPr marL="2743200" algn="l" defTabSz="457200" rtl="0" eaLnBrk="1" latinLnBrk="0" hangingPunct="1">
      <a:defRPr sz="1200" kern="1200">
        <a:solidFill>
          <a:srgbClr val="000000"/>
        </a:solidFill>
        <a:latin typeface="GillSans" charset="0"/>
        <a:ea typeface="ヒラギノ角ゴ ProN W3" charset="0"/>
        <a:cs typeface="ヒラギノ角ゴ ProN W3" charset="0"/>
        <a:sym typeface="GillSans" charset="0"/>
      </a:defRPr>
    </a:lvl7pPr>
    <a:lvl8pPr marL="3200400" algn="l" defTabSz="457200" rtl="0" eaLnBrk="1" latinLnBrk="0" hangingPunct="1">
      <a:defRPr sz="1200" kern="1200">
        <a:solidFill>
          <a:srgbClr val="000000"/>
        </a:solidFill>
        <a:latin typeface="GillSans" charset="0"/>
        <a:ea typeface="ヒラギノ角ゴ ProN W3" charset="0"/>
        <a:cs typeface="ヒラギノ角ゴ ProN W3" charset="0"/>
        <a:sym typeface="GillSans" charset="0"/>
      </a:defRPr>
    </a:lvl8pPr>
    <a:lvl9pPr marL="3657600" algn="l" defTabSz="457200" rtl="0" eaLnBrk="1" latinLnBrk="0" hangingPunct="1">
      <a:defRPr sz="1200" kern="1200">
        <a:solidFill>
          <a:srgbClr val="000000"/>
        </a:solidFill>
        <a:latin typeface="GillSans" charset="0"/>
        <a:ea typeface="ヒラギノ角ゴ ProN W3" charset="0"/>
        <a:cs typeface="ヒラギノ角ゴ ProN W3" charset="0"/>
        <a:sym typeface="Gill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9C9C"/>
    <a:srgbClr val="8F8F8F"/>
    <a:srgbClr val="ADADAD"/>
    <a:srgbClr val="2E59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43" d="100"/>
          <a:sy n="43" d="100"/>
        </p:scale>
        <p:origin x="-440" y="-96"/>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jacobson:Desktop:stats.csv"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68339895013123"/>
          <c:y val="0.0276311341585333"/>
          <c:w val="0.865666010498688"/>
          <c:h val="0.856238267511526"/>
        </c:manualLayout>
      </c:layout>
      <c:barChart>
        <c:barDir val="col"/>
        <c:grouping val="clustered"/>
        <c:varyColors val="0"/>
        <c:ser>
          <c:idx val="0"/>
          <c:order val="0"/>
          <c:spPr>
            <a:solidFill>
              <a:srgbClr val="2E59D1"/>
            </a:solidFill>
          </c:spPr>
          <c:invertIfNegative val="0"/>
          <c:dPt>
            <c:idx val="11"/>
            <c:invertIfNegative val="0"/>
            <c:bubble3D val="0"/>
            <c:spPr>
              <a:solidFill>
                <a:srgbClr val="2E59D1"/>
              </a:solidFill>
              <a:ln w="38100">
                <a:solidFill>
                  <a:schemeClr val="tx1"/>
                </a:solidFill>
              </a:ln>
            </c:spPr>
          </c:dPt>
          <c:cat>
            <c:strRef>
              <c:f>stats.csv!$I$2:$I$13</c:f>
              <c:strCache>
                <c:ptCount val="12"/>
                <c:pt idx="0">
                  <c:v>Aug-10</c:v>
                </c:pt>
                <c:pt idx="1">
                  <c:v>Sep-10</c:v>
                </c:pt>
                <c:pt idx="2">
                  <c:v>Oct-10</c:v>
                </c:pt>
                <c:pt idx="3">
                  <c:v>Nov-10</c:v>
                </c:pt>
                <c:pt idx="4">
                  <c:v>Dec-10</c:v>
                </c:pt>
                <c:pt idx="5">
                  <c:v>Jan-11</c:v>
                </c:pt>
                <c:pt idx="6">
                  <c:v>Feb-11</c:v>
                </c:pt>
                <c:pt idx="7">
                  <c:v>Mar-11</c:v>
                </c:pt>
                <c:pt idx="8">
                  <c:v>Apr-11</c:v>
                </c:pt>
                <c:pt idx="9">
                  <c:v>May-11</c:v>
                </c:pt>
                <c:pt idx="10">
                  <c:v>Jun-11</c:v>
                </c:pt>
                <c:pt idx="11">
                  <c:v>Jul-11</c:v>
                </c:pt>
              </c:strCache>
            </c:strRef>
          </c:cat>
          <c:val>
            <c:numRef>
              <c:f>stats.csv!$J$2:$J$13</c:f>
              <c:numCache>
                <c:formatCode>General</c:formatCode>
                <c:ptCount val="12"/>
                <c:pt idx="0">
                  <c:v>2.6</c:v>
                </c:pt>
                <c:pt idx="1">
                  <c:v>2.9</c:v>
                </c:pt>
                <c:pt idx="2">
                  <c:v>3.7</c:v>
                </c:pt>
                <c:pt idx="3">
                  <c:v>11.0</c:v>
                </c:pt>
                <c:pt idx="4">
                  <c:v>14.5</c:v>
                </c:pt>
                <c:pt idx="5">
                  <c:v>20.7</c:v>
                </c:pt>
                <c:pt idx="6">
                  <c:v>17.9</c:v>
                </c:pt>
                <c:pt idx="7">
                  <c:v>25.6</c:v>
                </c:pt>
                <c:pt idx="8">
                  <c:v>28.2</c:v>
                </c:pt>
                <c:pt idx="9">
                  <c:v>26.2</c:v>
                </c:pt>
                <c:pt idx="10">
                  <c:v>29.5</c:v>
                </c:pt>
                <c:pt idx="11">
                  <c:v>31.8</c:v>
                </c:pt>
              </c:numCache>
            </c:numRef>
          </c:val>
        </c:ser>
        <c:dLbls>
          <c:showLegendKey val="0"/>
          <c:showVal val="0"/>
          <c:showCatName val="0"/>
          <c:showSerName val="0"/>
          <c:showPercent val="0"/>
          <c:showBubbleSize val="0"/>
        </c:dLbls>
        <c:gapWidth val="150"/>
        <c:axId val="850588920"/>
        <c:axId val="850585464"/>
      </c:barChart>
      <c:catAx>
        <c:axId val="850588920"/>
        <c:scaling>
          <c:orientation val="minMax"/>
        </c:scaling>
        <c:delete val="0"/>
        <c:axPos val="b"/>
        <c:majorTickMark val="none"/>
        <c:minorTickMark val="none"/>
        <c:tickLblPos val="nextTo"/>
        <c:txPr>
          <a:bodyPr/>
          <a:lstStyle/>
          <a:p>
            <a:pPr>
              <a:defRPr sz="3200"/>
            </a:pPr>
            <a:endParaRPr lang="en-US"/>
          </a:p>
        </c:txPr>
        <c:crossAx val="850585464"/>
        <c:crosses val="autoZero"/>
        <c:auto val="1"/>
        <c:lblAlgn val="ctr"/>
        <c:lblOffset val="100"/>
        <c:noMultiLvlLbl val="0"/>
      </c:catAx>
      <c:valAx>
        <c:axId val="850585464"/>
        <c:scaling>
          <c:orientation val="minMax"/>
        </c:scaling>
        <c:delete val="0"/>
        <c:axPos val="l"/>
        <c:majorGridlines/>
        <c:title>
          <c:tx>
            <c:rich>
              <a:bodyPr/>
              <a:lstStyle/>
              <a:p>
                <a:pPr>
                  <a:defRPr sz="4400"/>
                </a:pPr>
                <a:r>
                  <a:rPr lang="en-US" sz="4400"/>
                  <a:t>Requests in Billions</a:t>
                </a:r>
              </a:p>
            </c:rich>
          </c:tx>
          <c:layout>
            <c:manualLayout>
              <c:xMode val="edge"/>
              <c:yMode val="edge"/>
              <c:x val="0.0166666101004616"/>
              <c:y val="0.322604540937237"/>
            </c:manualLayout>
          </c:layout>
          <c:overlay val="0"/>
        </c:title>
        <c:numFmt formatCode="General" sourceLinked="1"/>
        <c:majorTickMark val="out"/>
        <c:minorTickMark val="none"/>
        <c:tickLblPos val="nextTo"/>
        <c:txPr>
          <a:bodyPr/>
          <a:lstStyle/>
          <a:p>
            <a:pPr>
              <a:defRPr sz="3200"/>
            </a:pPr>
            <a:endParaRPr lang="en-US"/>
          </a:p>
        </c:txPr>
        <c:crossAx val="8505889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2E59D1"/>
              </a:solidFill>
            </c:spPr>
          </c:dPt>
          <c:dPt>
            <c:idx val="1"/>
            <c:bubble3D val="0"/>
            <c:spPr>
              <a:solidFill>
                <a:srgbClr val="FF0000"/>
              </a:solidFill>
            </c:spPr>
          </c:dPt>
          <c:cat>
            <c:strRef>
              <c:f>Sheet1!$A$2:$A$3</c:f>
              <c:strCache>
                <c:ptCount val="2"/>
                <c:pt idx="0">
                  <c:v>Netflix Devices</c:v>
                </c:pt>
                <c:pt idx="1">
                  <c:v>Open API Developers</c:v>
                </c:pt>
              </c:strCache>
            </c:strRef>
          </c:cat>
          <c:val>
            <c:numRef>
              <c:f>Sheet1!$B$2:$B$3</c:f>
              <c:numCache>
                <c:formatCode>General</c:formatCode>
                <c:ptCount val="2"/>
                <c:pt idx="0">
                  <c:v>99.0</c:v>
                </c:pt>
                <c:pt idx="1">
                  <c:v>1.0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2919707074623"/>
          <c:y val="0.421091434415452"/>
          <c:w val="0.24621988285278"/>
          <c:h val="0.120813304769487"/>
        </c:manualLayout>
      </c:layout>
      <c:overlay val="0"/>
      <c:txPr>
        <a:bodyPr/>
        <a:lstStyle/>
        <a:p>
          <a:pPr>
            <a:defRPr sz="4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15A885-6288-0C4F-B142-E8194199C8A4}" type="datetimeFigureOut">
              <a:rPr lang="en-US" smtClean="0"/>
              <a:t>7/29/11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C932E-79A5-114D-B854-4383D7467B95}" type="slidenum">
              <a:rPr lang="en-US" smtClean="0"/>
              <a:t>‹#›</a:t>
            </a:fld>
            <a:endParaRPr lang="en-US"/>
          </a:p>
        </p:txBody>
      </p:sp>
    </p:spTree>
    <p:extLst>
      <p:ext uri="{BB962C8B-B14F-4D97-AF65-F5344CB8AC3E}">
        <p14:creationId xmlns:p14="http://schemas.microsoft.com/office/powerpoint/2010/main" val="15216197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paraphrase</a:t>
            </a:r>
            <a:r>
              <a:rPr lang="en-US" baseline="0" dirty="0" smtClean="0"/>
              <a:t> of what the original intent of the Netflix API was.</a:t>
            </a:r>
            <a:endParaRPr lang="en-US" dirty="0"/>
          </a:p>
        </p:txBody>
      </p:sp>
      <p:sp>
        <p:nvSpPr>
          <p:cNvPr id="4" name="Slide Number Placeholder 3"/>
          <p:cNvSpPr>
            <a:spLocks noGrp="1"/>
          </p:cNvSpPr>
          <p:nvPr>
            <p:ph type="sldNum" sz="quarter" idx="10"/>
          </p:nvPr>
        </p:nvSpPr>
        <p:spPr/>
        <p:txBody>
          <a:bodyPr/>
          <a:lstStyle/>
          <a:p>
            <a:fld id="{F87C932E-79A5-114D-B854-4383D7467B95}" type="slidenum">
              <a:rPr lang="en-US" smtClean="0"/>
              <a:t>4</a:t>
            </a:fld>
            <a:endParaRPr lang="en-US"/>
          </a:p>
        </p:txBody>
      </p:sp>
    </p:spTree>
    <p:extLst>
      <p:ext uri="{BB962C8B-B14F-4D97-AF65-F5344CB8AC3E}">
        <p14:creationId xmlns:p14="http://schemas.microsoft.com/office/powerpoint/2010/main" val="2693117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streaming took off, the API continued</a:t>
            </a:r>
            <a:r>
              <a:rPr lang="en-US" baseline="0" dirty="0" smtClean="0"/>
              <a:t> to morph to support the needs of streaming on hundreds of devices.</a:t>
            </a:r>
            <a:endParaRPr lang="en-US" dirty="0"/>
          </a:p>
        </p:txBody>
      </p:sp>
      <p:sp>
        <p:nvSpPr>
          <p:cNvPr id="4" name="Slide Number Placeholder 3"/>
          <p:cNvSpPr>
            <a:spLocks noGrp="1"/>
          </p:cNvSpPr>
          <p:nvPr>
            <p:ph type="sldNum" sz="quarter" idx="10"/>
          </p:nvPr>
        </p:nvSpPr>
        <p:spPr/>
        <p:txBody>
          <a:bodyPr/>
          <a:lstStyle/>
          <a:p>
            <a:fld id="{F87C932E-79A5-114D-B854-4383D7467B95}" type="slidenum">
              <a:rPr lang="en-US" smtClean="0"/>
              <a:t>13</a:t>
            </a:fld>
            <a:endParaRPr lang="en-US"/>
          </a:p>
        </p:txBody>
      </p:sp>
    </p:spTree>
    <p:extLst>
      <p:ext uri="{BB962C8B-B14F-4D97-AF65-F5344CB8AC3E}">
        <p14:creationId xmlns:p14="http://schemas.microsoft.com/office/powerpoint/2010/main" val="366634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Moreover, when the API launched</a:t>
            </a:r>
            <a:r>
              <a:rPr lang="en-US" baseline="0" dirty="0" smtClean="0"/>
              <a:t>, Netflix users were consuming substantially more DVDs.  Over time, the focus of the company has shifted more towards streaming.</a:t>
            </a:r>
            <a:endParaRPr lang="en-US" dirty="0"/>
          </a:p>
        </p:txBody>
      </p:sp>
      <p:sp>
        <p:nvSpPr>
          <p:cNvPr id="4" name="Slide Number Placeholder 3"/>
          <p:cNvSpPr>
            <a:spLocks noGrp="1"/>
          </p:cNvSpPr>
          <p:nvPr>
            <p:ph type="sldNum" sz="quarter" idx="10"/>
          </p:nvPr>
        </p:nvSpPr>
        <p:spPr/>
        <p:txBody>
          <a:bodyPr/>
          <a:lstStyle/>
          <a:p>
            <a:fld id="{F87C932E-79A5-114D-B854-4383D7467B95}" type="slidenum">
              <a:rPr lang="en-US" smtClean="0"/>
              <a:t>14</a:t>
            </a:fld>
            <a:endParaRPr lang="en-US"/>
          </a:p>
        </p:txBody>
      </p:sp>
    </p:spTree>
    <p:extLst>
      <p:ext uri="{BB962C8B-B14F-4D97-AF65-F5344CB8AC3E}">
        <p14:creationId xmlns:p14="http://schemas.microsoft.com/office/powerpoint/2010/main" val="5654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Meanwhile, major architectural challenges have been undertaken, such as moving the entire</a:t>
            </a:r>
            <a:r>
              <a:rPr lang="en-US" baseline="0" dirty="0" smtClean="0"/>
              <a:t> streaming operation from data centers to the AWS cloud.</a:t>
            </a:r>
            <a:endParaRPr lang="en-US" dirty="0"/>
          </a:p>
        </p:txBody>
      </p:sp>
      <p:sp>
        <p:nvSpPr>
          <p:cNvPr id="4" name="Slide Number Placeholder 3"/>
          <p:cNvSpPr>
            <a:spLocks noGrp="1"/>
          </p:cNvSpPr>
          <p:nvPr>
            <p:ph type="sldNum" sz="quarter" idx="10"/>
          </p:nvPr>
        </p:nvSpPr>
        <p:spPr/>
        <p:txBody>
          <a:bodyPr/>
          <a:lstStyle/>
          <a:p>
            <a:fld id="{F87C932E-79A5-114D-B854-4383D7467B95}" type="slidenum">
              <a:rPr lang="en-US" smtClean="0"/>
              <a:t>15</a:t>
            </a:fld>
            <a:endParaRPr lang="en-US"/>
          </a:p>
        </p:txBody>
      </p:sp>
    </p:spTree>
    <p:extLst>
      <p:ext uri="{BB962C8B-B14F-4D97-AF65-F5344CB8AC3E}">
        <p14:creationId xmlns:p14="http://schemas.microsoft.com/office/powerpoint/2010/main" val="276256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when</a:t>
            </a:r>
            <a:r>
              <a:rPr lang="en-US" baseline="0" dirty="0" smtClean="0"/>
              <a:t> the API initially launched, we were a US-only service.  Now we are in Canada and have announced expansion to 43 countries in Latin America for later this year.</a:t>
            </a:r>
            <a:endParaRPr lang="en-US" dirty="0"/>
          </a:p>
        </p:txBody>
      </p:sp>
      <p:sp>
        <p:nvSpPr>
          <p:cNvPr id="4" name="Slide Number Placeholder 3"/>
          <p:cNvSpPr>
            <a:spLocks noGrp="1"/>
          </p:cNvSpPr>
          <p:nvPr>
            <p:ph type="sldNum" sz="quarter" idx="10"/>
          </p:nvPr>
        </p:nvSpPr>
        <p:spPr/>
        <p:txBody>
          <a:bodyPr/>
          <a:lstStyle/>
          <a:p>
            <a:fld id="{F87C932E-79A5-114D-B854-4383D7467B95}" type="slidenum">
              <a:rPr lang="en-US" smtClean="0"/>
              <a:t>16</a:t>
            </a:fld>
            <a:endParaRPr lang="en-US"/>
          </a:p>
        </p:txBody>
      </p:sp>
    </p:spTree>
    <p:extLst>
      <p:ext uri="{BB962C8B-B14F-4D97-AF65-F5344CB8AC3E}">
        <p14:creationId xmlns:p14="http://schemas.microsoft.com/office/powerpoint/2010/main" val="123430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many incremental changes to the API, but none fundamental in the way that match the growth of the business.</a:t>
            </a:r>
            <a:endParaRPr lang="en-US" dirty="0"/>
          </a:p>
        </p:txBody>
      </p:sp>
      <p:sp>
        <p:nvSpPr>
          <p:cNvPr id="4" name="Slide Number Placeholder 3"/>
          <p:cNvSpPr>
            <a:spLocks noGrp="1"/>
          </p:cNvSpPr>
          <p:nvPr>
            <p:ph type="sldNum" sz="quarter" idx="10"/>
          </p:nvPr>
        </p:nvSpPr>
        <p:spPr/>
        <p:txBody>
          <a:bodyPr/>
          <a:lstStyle/>
          <a:p>
            <a:fld id="{59BF9B8B-5619-4244-A791-D32F3770413D}" type="slidenum">
              <a:rPr lang="en-US" smtClean="0"/>
              <a:t>17</a:t>
            </a:fld>
            <a:endParaRPr lang="en-US"/>
          </a:p>
        </p:txBody>
      </p:sp>
    </p:spTree>
    <p:extLst>
      <p:ext uri="{BB962C8B-B14F-4D97-AF65-F5344CB8AC3E}">
        <p14:creationId xmlns:p14="http://schemas.microsoft.com/office/powerpoint/2010/main" val="2353753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the 1,000 flowers, who previously accounted</a:t>
            </a:r>
            <a:r>
              <a:rPr lang="en-US" baseline="0" dirty="0" smtClean="0"/>
              <a:t> for 100% of the total API traffic, now </a:t>
            </a:r>
            <a:r>
              <a:rPr lang="en-US" dirty="0" smtClean="0"/>
              <a:t>account for &lt; .3% of the total API traffic.</a:t>
            </a:r>
            <a:endParaRPr lang="en-US" dirty="0"/>
          </a:p>
        </p:txBody>
      </p:sp>
      <p:sp>
        <p:nvSpPr>
          <p:cNvPr id="4" name="Slide Number Placeholder 3"/>
          <p:cNvSpPr>
            <a:spLocks noGrp="1"/>
          </p:cNvSpPr>
          <p:nvPr>
            <p:ph type="sldNum" sz="quarter" idx="10"/>
          </p:nvPr>
        </p:nvSpPr>
        <p:spPr/>
        <p:txBody>
          <a:bodyPr/>
          <a:lstStyle/>
          <a:p>
            <a:fld id="{59BF9B8B-5619-4244-A791-D32F3770413D}" type="slidenum">
              <a:rPr lang="en-US" smtClean="0"/>
              <a:t>18</a:t>
            </a:fld>
            <a:endParaRPr lang="en-US"/>
          </a:p>
        </p:txBody>
      </p:sp>
    </p:spTree>
    <p:extLst>
      <p:ext uri="{BB962C8B-B14F-4D97-AF65-F5344CB8AC3E}">
        <p14:creationId xmlns:p14="http://schemas.microsoft.com/office/powerpoint/2010/main" val="235375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the API is still based on the design that was targeted towards the public third-party developers with the streaming devices running off the same design.</a:t>
            </a:r>
            <a:endParaRPr lang="en-US" dirty="0"/>
          </a:p>
        </p:txBody>
      </p:sp>
      <p:sp>
        <p:nvSpPr>
          <p:cNvPr id="4" name="Slide Number Placeholder 3"/>
          <p:cNvSpPr>
            <a:spLocks noGrp="1"/>
          </p:cNvSpPr>
          <p:nvPr>
            <p:ph type="sldNum" sz="quarter" idx="10"/>
          </p:nvPr>
        </p:nvSpPr>
        <p:spPr/>
        <p:txBody>
          <a:bodyPr/>
          <a:lstStyle/>
          <a:p>
            <a:fld id="{EA821A22-0C45-D648-809F-E3C6D825EF77}" type="slidenum">
              <a:rPr lang="en-US" smtClean="0"/>
              <a:t>19</a:t>
            </a:fld>
            <a:endParaRPr lang="en-US"/>
          </a:p>
        </p:txBody>
      </p:sp>
    </p:spTree>
    <p:extLst>
      <p:ext uri="{BB962C8B-B14F-4D97-AF65-F5344CB8AC3E}">
        <p14:creationId xmlns:p14="http://schemas.microsoft.com/office/powerpoint/2010/main" val="1669696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would</a:t>
            </a:r>
            <a:r>
              <a:rPr lang="en-US" baseline="0" dirty="0" smtClean="0"/>
              <a:t> like to get to is redesigning the API to be targeted towards the key audience (the Netflix-branded streaming devices) and then trickle down the features to the third-party developers.</a:t>
            </a:r>
            <a:endParaRPr lang="en-US" dirty="0"/>
          </a:p>
        </p:txBody>
      </p:sp>
      <p:sp>
        <p:nvSpPr>
          <p:cNvPr id="4" name="Slide Number Placeholder 3"/>
          <p:cNvSpPr>
            <a:spLocks noGrp="1"/>
          </p:cNvSpPr>
          <p:nvPr>
            <p:ph type="sldNum" sz="quarter" idx="10"/>
          </p:nvPr>
        </p:nvSpPr>
        <p:spPr/>
        <p:txBody>
          <a:bodyPr/>
          <a:lstStyle/>
          <a:p>
            <a:fld id="{59BF9B8B-5619-4244-A791-D32F3770413D}" type="slidenum">
              <a:rPr lang="en-US" smtClean="0"/>
              <a:t>20</a:t>
            </a:fld>
            <a:endParaRPr lang="en-US"/>
          </a:p>
        </p:txBody>
      </p:sp>
    </p:spTree>
    <p:extLst>
      <p:ext uri="{BB962C8B-B14F-4D97-AF65-F5344CB8AC3E}">
        <p14:creationId xmlns:p14="http://schemas.microsoft.com/office/powerpoint/2010/main" val="1902951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F9B8B-5619-4244-A791-D32F3770413D}" type="slidenum">
              <a:rPr lang="en-US" smtClean="0"/>
              <a:t>21</a:t>
            </a:fld>
            <a:endParaRPr lang="en-US"/>
          </a:p>
        </p:txBody>
      </p:sp>
    </p:spTree>
    <p:extLst>
      <p:ext uri="{BB962C8B-B14F-4D97-AF65-F5344CB8AC3E}">
        <p14:creationId xmlns:p14="http://schemas.microsoft.com/office/powerpoint/2010/main" val="2353753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Metrics</a:t>
            </a:r>
            <a:r>
              <a:rPr lang="en-US" baseline="0" dirty="0" smtClean="0"/>
              <a:t> like 30+B requests per month sound great, don’t they?  The reality is that this number is concerning…</a:t>
            </a:r>
            <a:endParaRPr lang="en-US" dirty="0"/>
          </a:p>
        </p:txBody>
      </p:sp>
      <p:sp>
        <p:nvSpPr>
          <p:cNvPr id="4" name="Slide Number Placeholder 3"/>
          <p:cNvSpPr>
            <a:spLocks noGrp="1"/>
          </p:cNvSpPr>
          <p:nvPr>
            <p:ph type="sldNum" sz="quarter" idx="10"/>
          </p:nvPr>
        </p:nvSpPr>
        <p:spPr/>
        <p:txBody>
          <a:bodyPr/>
          <a:lstStyle/>
          <a:p>
            <a:fld id="{7695CC82-F9C1-C34E-A9D1-6E65064DF72D}" type="slidenum">
              <a:rPr lang="en-US" smtClean="0"/>
              <a:t>22</a:t>
            </a:fld>
            <a:endParaRPr lang="en-US"/>
          </a:p>
        </p:txBody>
      </p:sp>
    </p:spTree>
    <p:extLst>
      <p:ext uri="{BB962C8B-B14F-4D97-AF65-F5344CB8AC3E}">
        <p14:creationId xmlns:p14="http://schemas.microsoft.com/office/powerpoint/2010/main" val="103737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visual representation of the original charter</a:t>
            </a:r>
            <a:endParaRPr lang="en-US" dirty="0"/>
          </a:p>
        </p:txBody>
      </p:sp>
      <p:sp>
        <p:nvSpPr>
          <p:cNvPr id="4" name="Slide Number Placeholder 3"/>
          <p:cNvSpPr>
            <a:spLocks noGrp="1"/>
          </p:cNvSpPr>
          <p:nvPr>
            <p:ph type="sldNum" sz="quarter" idx="10"/>
          </p:nvPr>
        </p:nvSpPr>
        <p:spPr/>
        <p:txBody>
          <a:bodyPr/>
          <a:lstStyle/>
          <a:p>
            <a:fld id="{F87C932E-79A5-114D-B854-4383D7467B95}" type="slidenum">
              <a:rPr lang="en-US" smtClean="0"/>
              <a:t>5</a:t>
            </a:fld>
            <a:endParaRPr lang="en-US"/>
          </a:p>
        </p:txBody>
      </p:sp>
    </p:spTree>
    <p:extLst>
      <p:ext uri="{BB962C8B-B14F-4D97-AF65-F5344CB8AC3E}">
        <p14:creationId xmlns:p14="http://schemas.microsoft.com/office/powerpoint/2010/main" val="3776179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web world, increasing request</a:t>
            </a:r>
            <a:r>
              <a:rPr lang="en-US" baseline="0" dirty="0" smtClean="0"/>
              <a:t> numbers mean increasing opportunity of ad impressions, which means increasing opportunity for generating revenue.  And when you hit certain thresholds in impressions, CPMs start to rise, which means even more money.  That is why some media companies have stories spanning multiple pages, etc.</a:t>
            </a:r>
          </a:p>
        </p:txBody>
      </p:sp>
      <p:sp>
        <p:nvSpPr>
          <p:cNvPr id="4" name="Slide Number Placeholder 3"/>
          <p:cNvSpPr>
            <a:spLocks noGrp="1"/>
          </p:cNvSpPr>
          <p:nvPr>
            <p:ph type="sldNum" sz="quarter" idx="10"/>
          </p:nvPr>
        </p:nvSpPr>
        <p:spPr/>
        <p:txBody>
          <a:bodyPr/>
          <a:lstStyle/>
          <a:p>
            <a:fld id="{59BF9B8B-5619-4244-A791-D32F3770413D}" type="slidenum">
              <a:rPr lang="en-US" smtClean="0"/>
              <a:t>23</a:t>
            </a:fld>
            <a:endParaRPr lang="en-US"/>
          </a:p>
        </p:txBody>
      </p:sp>
    </p:spTree>
    <p:extLst>
      <p:ext uri="{BB962C8B-B14F-4D97-AF65-F5344CB8AC3E}">
        <p14:creationId xmlns:p14="http://schemas.microsoft.com/office/powerpoint/2010/main" val="2353753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some companies,</a:t>
            </a:r>
            <a:r>
              <a:rPr lang="en-US" baseline="0" dirty="0" smtClean="0"/>
              <a:t> like The New York Times, create more opportunity for ad impressions by article pagination.</a:t>
            </a:r>
            <a:endParaRPr lang="en-US" dirty="0"/>
          </a:p>
        </p:txBody>
      </p:sp>
      <p:sp>
        <p:nvSpPr>
          <p:cNvPr id="4" name="Slide Number Placeholder 3"/>
          <p:cNvSpPr>
            <a:spLocks noGrp="1"/>
          </p:cNvSpPr>
          <p:nvPr>
            <p:ph type="sldNum" sz="quarter" idx="10"/>
          </p:nvPr>
        </p:nvSpPr>
        <p:spPr/>
        <p:txBody>
          <a:bodyPr/>
          <a:lstStyle/>
          <a:p>
            <a:fld id="{EA821A22-0C45-D648-809F-E3C6D825EF77}" type="slidenum">
              <a:rPr lang="en-US" smtClean="0"/>
              <a:t>24</a:t>
            </a:fld>
            <a:endParaRPr lang="en-US"/>
          </a:p>
        </p:txBody>
      </p:sp>
    </p:spTree>
    <p:extLst>
      <p:ext uri="{BB962C8B-B14F-4D97-AF65-F5344CB8AC3E}">
        <p14:creationId xmlns:p14="http://schemas.microsoft.com/office/powerpoint/2010/main" val="2837665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for systems that yield output that looks like these documents,</a:t>
            </a:r>
            <a:r>
              <a:rPr lang="en-US" baseline="0" dirty="0" smtClean="0"/>
              <a:t> such as APIs, ad impressions are not part of the game.  As a result, the increase in requests don’t translate into more revenue.  In fact, they translate into more expenses.  That is, to handle more requests requires more servers, more systems-admins, a potentially different application architecture, etc.</a:t>
            </a:r>
            <a:endParaRPr lang="en-US" dirty="0"/>
          </a:p>
        </p:txBody>
      </p:sp>
      <p:sp>
        <p:nvSpPr>
          <p:cNvPr id="4" name="Slide Number Placeholder 3"/>
          <p:cNvSpPr>
            <a:spLocks noGrp="1"/>
          </p:cNvSpPr>
          <p:nvPr>
            <p:ph type="sldNum" sz="quarter" idx="10"/>
          </p:nvPr>
        </p:nvSpPr>
        <p:spPr/>
        <p:txBody>
          <a:bodyPr/>
          <a:lstStyle/>
          <a:p>
            <a:fld id="{EA821A22-0C45-D648-809F-E3C6D825EF77}" type="slidenum">
              <a:rPr lang="en-US" smtClean="0"/>
              <a:t>25</a:t>
            </a:fld>
            <a:endParaRPr lang="en-US"/>
          </a:p>
        </p:txBody>
      </p:sp>
    </p:spTree>
    <p:extLst>
      <p:ext uri="{BB962C8B-B14F-4D97-AF65-F5344CB8AC3E}">
        <p14:creationId xmlns:p14="http://schemas.microsoft.com/office/powerpoint/2010/main" val="2837665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challenging ourselves to redesign the API to see if those same 30+ billion requests could have been 5 billion or perhaps even less.  Through more targeted API designs based on what we have learned through our metrics, we will be able to reduce our API traffic as Netflix’ overall traffic grows.  Reduction in traffic results in lower server counts (and costs), fewer demands on systems infrastructure engineers, etc.  More importantly, if rendering a single page on a UI can be done in 2 transactions instead of 15, the end user will see tremendous benefits in overall performance of the app.</a:t>
            </a:r>
            <a:endParaRPr lang="en-US" dirty="0"/>
          </a:p>
        </p:txBody>
      </p:sp>
      <p:sp>
        <p:nvSpPr>
          <p:cNvPr id="4" name="Slide Number Placeholder 3"/>
          <p:cNvSpPr>
            <a:spLocks noGrp="1"/>
          </p:cNvSpPr>
          <p:nvPr>
            <p:ph type="sldNum" sz="quarter" idx="10"/>
          </p:nvPr>
        </p:nvSpPr>
        <p:spPr/>
        <p:txBody>
          <a:bodyPr/>
          <a:lstStyle/>
          <a:p>
            <a:fld id="{7695CC82-F9C1-C34E-A9D1-6E65064DF72D}" type="slidenum">
              <a:rPr lang="en-US" smtClean="0"/>
              <a:t>26</a:t>
            </a:fld>
            <a:endParaRPr lang="en-US"/>
          </a:p>
        </p:txBody>
      </p:sp>
    </p:spTree>
    <p:extLst>
      <p:ext uri="{BB962C8B-B14F-4D97-AF65-F5344CB8AC3E}">
        <p14:creationId xmlns:p14="http://schemas.microsoft.com/office/powerpoint/2010/main" val="1037372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F9B8B-5619-4244-A791-D32F3770413D}" type="slidenum">
              <a:rPr lang="en-US" smtClean="0"/>
              <a:t>27</a:t>
            </a:fld>
            <a:endParaRPr lang="en-US"/>
          </a:p>
        </p:txBody>
      </p:sp>
    </p:spTree>
    <p:extLst>
      <p:ext uri="{BB962C8B-B14F-4D97-AF65-F5344CB8AC3E}">
        <p14:creationId xmlns:p14="http://schemas.microsoft.com/office/powerpoint/2010/main" val="2353753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are now on hundreds of devices.  How do we modify our development approach to make it easier to add new devices?  How do we improve the efficiency around device implementation to match the efficiencies that the API provide us?</a:t>
            </a:r>
            <a:endParaRPr lang="en-US" dirty="0"/>
          </a:p>
        </p:txBody>
      </p:sp>
      <p:sp>
        <p:nvSpPr>
          <p:cNvPr id="4" name="Slide Number Placeholder 3"/>
          <p:cNvSpPr>
            <a:spLocks noGrp="1"/>
          </p:cNvSpPr>
          <p:nvPr>
            <p:ph type="sldNum" sz="quarter" idx="10"/>
          </p:nvPr>
        </p:nvSpPr>
        <p:spPr/>
        <p:txBody>
          <a:bodyPr/>
          <a:lstStyle/>
          <a:p>
            <a:fld id="{EA821A22-0C45-D648-809F-E3C6D825EF77}" type="slidenum">
              <a:rPr lang="en-US" smtClean="0"/>
              <a:t>28</a:t>
            </a:fld>
            <a:endParaRPr lang="en-US"/>
          </a:p>
        </p:txBody>
      </p:sp>
    </p:spTree>
    <p:extLst>
      <p:ext uri="{BB962C8B-B14F-4D97-AF65-F5344CB8AC3E}">
        <p14:creationId xmlns:p14="http://schemas.microsoft.com/office/powerpoint/2010/main" val="3795676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C932E-79A5-114D-B854-4383D7467B95}" type="slidenum">
              <a:rPr lang="en-US" smtClean="0"/>
              <a:t>29</a:t>
            </a:fld>
            <a:endParaRPr lang="en-US"/>
          </a:p>
        </p:txBody>
      </p:sp>
    </p:spTree>
    <p:extLst>
      <p:ext uri="{BB962C8B-B14F-4D97-AF65-F5344CB8AC3E}">
        <p14:creationId xmlns:p14="http://schemas.microsoft.com/office/powerpoint/2010/main" val="1894843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are now on hundreds of devices.  How do we modify our development approach to make it easier to add new devices?  How do we improve the efficiency around device implementation to match the efficiencies that the API provide us?</a:t>
            </a:r>
            <a:endParaRPr lang="en-US" dirty="0"/>
          </a:p>
        </p:txBody>
      </p:sp>
      <p:sp>
        <p:nvSpPr>
          <p:cNvPr id="4" name="Slide Number Placeholder 3"/>
          <p:cNvSpPr>
            <a:spLocks noGrp="1"/>
          </p:cNvSpPr>
          <p:nvPr>
            <p:ph type="sldNum" sz="quarter" idx="10"/>
          </p:nvPr>
        </p:nvSpPr>
        <p:spPr/>
        <p:txBody>
          <a:bodyPr/>
          <a:lstStyle/>
          <a:p>
            <a:fld id="{EA821A22-0C45-D648-809F-E3C6D825EF77}" type="slidenum">
              <a:rPr lang="en-US" smtClean="0"/>
              <a:t>32</a:t>
            </a:fld>
            <a:endParaRPr lang="en-US"/>
          </a:p>
        </p:txBody>
      </p:sp>
    </p:spTree>
    <p:extLst>
      <p:ext uri="{BB962C8B-B14F-4D97-AF65-F5344CB8AC3E}">
        <p14:creationId xmlns:p14="http://schemas.microsoft.com/office/powerpoint/2010/main" val="3795676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F9B8B-5619-4244-A791-D32F3770413D}" type="slidenum">
              <a:rPr lang="en-US" smtClean="0"/>
              <a:t>37</a:t>
            </a:fld>
            <a:endParaRPr lang="en-US"/>
          </a:p>
        </p:txBody>
      </p:sp>
    </p:spTree>
    <p:extLst>
      <p:ext uri="{BB962C8B-B14F-4D97-AF65-F5344CB8AC3E}">
        <p14:creationId xmlns:p14="http://schemas.microsoft.com/office/powerpoint/2010/main" val="2353753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Netflix has an</a:t>
            </a:r>
            <a:r>
              <a:rPr lang="en-US" baseline="0" dirty="0" smtClean="0"/>
              <a:t> array of internal engineering teams who specialize in discreet problems, such as recommendations, movie metadata, reviews, ratings, etc.  That content needs to be delivered to the hundreds of Netflix-branded streaming devices (many of which are developed by internal engineering teams within Netflix).  The API is the central pipeline that delivers that material to the devices.</a:t>
            </a:r>
          </a:p>
          <a:p>
            <a:endParaRPr lang="en-US" baseline="0" dirty="0" smtClean="0"/>
          </a:p>
          <a:p>
            <a:r>
              <a:rPr lang="en-US" baseline="0" dirty="0" smtClean="0"/>
              <a:t>Right now, the API is a generic pipeline that the individual devices all call, basically in the same ways.</a:t>
            </a:r>
            <a:endParaRPr lang="en-US" dirty="0"/>
          </a:p>
        </p:txBody>
      </p:sp>
      <p:sp>
        <p:nvSpPr>
          <p:cNvPr id="4" name="Slide Number Placeholder 3"/>
          <p:cNvSpPr>
            <a:spLocks noGrp="1"/>
          </p:cNvSpPr>
          <p:nvPr>
            <p:ph type="sldNum" sz="quarter" idx="10"/>
          </p:nvPr>
        </p:nvSpPr>
        <p:spPr/>
        <p:txBody>
          <a:bodyPr/>
          <a:lstStyle/>
          <a:p>
            <a:fld id="{F87C932E-79A5-114D-B854-4383D7467B95}" type="slidenum">
              <a:rPr lang="en-US" smtClean="0"/>
              <a:t>38</a:t>
            </a:fld>
            <a:endParaRPr lang="en-US"/>
          </a:p>
        </p:txBody>
      </p:sp>
    </p:spTree>
    <p:extLst>
      <p:ext uri="{BB962C8B-B14F-4D97-AF65-F5344CB8AC3E}">
        <p14:creationId xmlns:p14="http://schemas.microsoft.com/office/powerpoint/2010/main" val="76724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the 1,000 flowers model is a wide range of apps and sites built</a:t>
            </a:r>
            <a:r>
              <a:rPr lang="en-US" baseline="0" dirty="0" smtClean="0"/>
              <a:t> by third-party developers.  These are some examples of them.</a:t>
            </a:r>
            <a:endParaRPr lang="en-US" dirty="0"/>
          </a:p>
        </p:txBody>
      </p:sp>
      <p:sp>
        <p:nvSpPr>
          <p:cNvPr id="4" name="Slide Number Placeholder 3"/>
          <p:cNvSpPr>
            <a:spLocks noGrp="1"/>
          </p:cNvSpPr>
          <p:nvPr>
            <p:ph type="sldNum" sz="quarter" idx="10"/>
          </p:nvPr>
        </p:nvSpPr>
        <p:spPr/>
        <p:txBody>
          <a:bodyPr/>
          <a:lstStyle/>
          <a:p>
            <a:fld id="{F87C932E-79A5-114D-B854-4383D7467B95}" type="slidenum">
              <a:rPr lang="en-US" smtClean="0"/>
              <a:t>6</a:t>
            </a:fld>
            <a:endParaRPr lang="en-US"/>
          </a:p>
        </p:txBody>
      </p:sp>
    </p:spTree>
    <p:extLst>
      <p:ext uri="{BB962C8B-B14F-4D97-AF65-F5344CB8AC3E}">
        <p14:creationId xmlns:p14="http://schemas.microsoft.com/office/powerpoint/2010/main" val="3330710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get to a model where the API,</a:t>
            </a:r>
            <a:r>
              <a:rPr lang="en-US" baseline="0" dirty="0" smtClean="0"/>
              <a:t> in addition to offering the generic pipeline, also offers custom endpoints that the devices can call to replace the high-transaction needs currently found in rendering more complicated screens on the various devices.  These custom endpoints will allow the API to do the heavy lifting in preparing the responses needed to render these complicated screens rather than requiring the client apps to handle it through many API calls.</a:t>
            </a:r>
            <a:endParaRPr lang="en-US" dirty="0"/>
          </a:p>
        </p:txBody>
      </p:sp>
      <p:sp>
        <p:nvSpPr>
          <p:cNvPr id="4" name="Slide Number Placeholder 3"/>
          <p:cNvSpPr>
            <a:spLocks noGrp="1"/>
          </p:cNvSpPr>
          <p:nvPr>
            <p:ph type="sldNum" sz="quarter" idx="10"/>
          </p:nvPr>
        </p:nvSpPr>
        <p:spPr/>
        <p:txBody>
          <a:bodyPr/>
          <a:lstStyle/>
          <a:p>
            <a:fld id="{F87C932E-79A5-114D-B854-4383D7467B95}" type="slidenum">
              <a:rPr lang="en-US" smtClean="0"/>
              <a:t>39</a:t>
            </a:fld>
            <a:endParaRPr lang="en-US"/>
          </a:p>
        </p:txBody>
      </p:sp>
    </p:spTree>
    <p:extLst>
      <p:ext uri="{BB962C8B-B14F-4D97-AF65-F5344CB8AC3E}">
        <p14:creationId xmlns:p14="http://schemas.microsoft.com/office/powerpoint/2010/main" val="3041801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may look something like this, where the solid vertical black line to the right is dividing the clients from the servers:</a:t>
            </a:r>
          </a:p>
          <a:p>
            <a:pPr marL="228600" indent="-228600">
              <a:buAutoNum type="arabicPeriod"/>
            </a:pPr>
            <a:r>
              <a:rPr lang="en-US" baseline="0" dirty="0" smtClean="0"/>
              <a:t>Client app makes a call across HTTP to a request handler.</a:t>
            </a:r>
            <a:endParaRPr lang="en-US" baseline="0" dirty="0"/>
          </a:p>
          <a:p>
            <a:pPr marL="228600" indent="-228600">
              <a:buAutoNum type="arabicPeriod"/>
            </a:pPr>
            <a:r>
              <a:rPr lang="en-US" baseline="0" dirty="0" smtClean="0"/>
              <a:t>The request handler determines if the request is a custom endpoint or a generic one.</a:t>
            </a:r>
          </a:p>
          <a:p>
            <a:pPr marL="228600" indent="-228600">
              <a:buAutoNum type="arabicPeriod"/>
            </a:pPr>
            <a:r>
              <a:rPr lang="en-US" baseline="0" dirty="0" smtClean="0"/>
              <a:t>If generic, the request gets sent to the API engine.</a:t>
            </a:r>
          </a:p>
          <a:p>
            <a:pPr marL="228600" indent="-228600">
              <a:buAutoNum type="arabicPeriod"/>
            </a:pPr>
            <a:r>
              <a:rPr lang="en-US" baseline="0" dirty="0" smtClean="0"/>
              <a:t>If customer, the request goes to a request wrapper that knows what this custom endpoint needs.  In some cases, it will explode the single request into many so it can retrieve all of the necessary data for the request.</a:t>
            </a:r>
          </a:p>
          <a:p>
            <a:pPr marL="228600" indent="-228600">
              <a:buAutoNum type="arabicPeriod"/>
            </a:pPr>
            <a:r>
              <a:rPr lang="en-US" baseline="0" dirty="0" smtClean="0"/>
              <a:t>The API engine, in all cases, will make the appropriate calls to the dependencies to get all of the information needed to compile a response.</a:t>
            </a:r>
          </a:p>
          <a:p>
            <a:pPr marL="228600" indent="-228600">
              <a:buAutoNum type="arabicPeriod"/>
            </a:pPr>
            <a:r>
              <a:rPr lang="en-US" baseline="0" dirty="0" smtClean="0"/>
              <a:t>The dependencies’ output will get pushed to a serialized metadata object that passes the response metadata up the stack to prepare delivery.</a:t>
            </a:r>
          </a:p>
          <a:p>
            <a:pPr marL="228600" indent="-228600">
              <a:buAutoNum type="arabicPeriod"/>
            </a:pPr>
            <a:r>
              <a:rPr lang="en-US" baseline="0" dirty="0" smtClean="0"/>
              <a:t>The API engine, once brokering all of the metadata, will pass the serialized object to a response wrapper that determines what formatting script is needed to prepare the response.</a:t>
            </a:r>
          </a:p>
          <a:p>
            <a:pPr marL="228600" indent="-228600">
              <a:buAutoNum type="arabicPeriod"/>
            </a:pPr>
            <a:r>
              <a:rPr lang="en-US" baseline="0" dirty="0" smtClean="0"/>
              <a:t>If the request was to a generic endpoint, the response wrapper handler will pass the serialized object to the default response wrapper where the response will be formatted and delivered.</a:t>
            </a:r>
          </a:p>
          <a:p>
            <a:pPr marL="228600" indent="-228600">
              <a:buAutoNum type="arabicPeriod"/>
            </a:pPr>
            <a:r>
              <a:rPr lang="en-US" baseline="0" dirty="0" smtClean="0"/>
              <a:t>If the requests was to a custom endpoint, the response wrapper handler will pass the serialized object to the appropriate custom wrapper where the serialized object will be pruned, formatted and delivered in the optimal way for that particular device and UI.</a:t>
            </a:r>
          </a:p>
        </p:txBody>
      </p:sp>
      <p:sp>
        <p:nvSpPr>
          <p:cNvPr id="4" name="Slide Number Placeholder 3"/>
          <p:cNvSpPr>
            <a:spLocks noGrp="1"/>
          </p:cNvSpPr>
          <p:nvPr>
            <p:ph type="sldNum" sz="quarter" idx="10"/>
          </p:nvPr>
        </p:nvSpPr>
        <p:spPr/>
        <p:txBody>
          <a:bodyPr/>
          <a:lstStyle/>
          <a:p>
            <a:fld id="{E6DC9DF4-29D0-9A42-9868-4E41DBC54A45}" type="slidenum">
              <a:rPr lang="en-US" smtClean="0"/>
              <a:t>40</a:t>
            </a:fld>
            <a:endParaRPr lang="en-US"/>
          </a:p>
        </p:txBody>
      </p:sp>
    </p:spTree>
    <p:extLst>
      <p:ext uri="{BB962C8B-B14F-4D97-AF65-F5344CB8AC3E}">
        <p14:creationId xmlns:p14="http://schemas.microsoft.com/office/powerpoint/2010/main" val="3618356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expand</a:t>
            </a:r>
            <a:r>
              <a:rPr lang="en-US" baseline="0" dirty="0" smtClean="0"/>
              <a:t> internationally, this degree of flexibility becomes even more important as the variability of devices, </a:t>
            </a:r>
            <a:r>
              <a:rPr lang="en-US" baseline="0" dirty="0" err="1" smtClean="0"/>
              <a:t>Uis</a:t>
            </a:r>
            <a:r>
              <a:rPr lang="en-US" baseline="0" dirty="0" smtClean="0"/>
              <a:t>, user expectations, country-specific elements, etc. could continue to grow dramatically.</a:t>
            </a:r>
            <a:endParaRPr lang="en-US" dirty="0"/>
          </a:p>
        </p:txBody>
      </p:sp>
      <p:sp>
        <p:nvSpPr>
          <p:cNvPr id="4" name="Slide Number Placeholder 3"/>
          <p:cNvSpPr>
            <a:spLocks noGrp="1"/>
          </p:cNvSpPr>
          <p:nvPr>
            <p:ph type="sldNum" sz="quarter" idx="10"/>
          </p:nvPr>
        </p:nvSpPr>
        <p:spPr/>
        <p:txBody>
          <a:bodyPr/>
          <a:lstStyle/>
          <a:p>
            <a:fld id="{F87C932E-79A5-114D-B854-4383D7467B95}" type="slidenum">
              <a:rPr lang="en-US" smtClean="0"/>
              <a:t>41</a:t>
            </a:fld>
            <a:endParaRPr lang="en-US"/>
          </a:p>
        </p:txBody>
      </p:sp>
    </p:spTree>
    <p:extLst>
      <p:ext uri="{BB962C8B-B14F-4D97-AF65-F5344CB8AC3E}">
        <p14:creationId xmlns:p14="http://schemas.microsoft.com/office/powerpoint/2010/main" val="295114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Extending our community engagement was the Netflix Prize, which exposed a fixed dataset to registered teams who would work to improve the Netflix recommendations algorithm by 10%.  The winning team would receive $1M.  </a:t>
            </a:r>
          </a:p>
          <a:p>
            <a:endParaRPr lang="en-US" baseline="0" dirty="0" smtClean="0"/>
          </a:p>
          <a:p>
            <a:r>
              <a:rPr lang="en-US" baseline="0" dirty="0" smtClean="0"/>
              <a:t>There were several thousand teams that participated in the prize, which lasted about three years.</a:t>
            </a:r>
          </a:p>
        </p:txBody>
      </p:sp>
      <p:sp>
        <p:nvSpPr>
          <p:cNvPr id="4" name="Slide Number Placeholder 3"/>
          <p:cNvSpPr>
            <a:spLocks noGrp="1"/>
          </p:cNvSpPr>
          <p:nvPr>
            <p:ph type="sldNum" sz="quarter" idx="10"/>
          </p:nvPr>
        </p:nvSpPr>
        <p:spPr/>
        <p:txBody>
          <a:bodyPr/>
          <a:lstStyle/>
          <a:p>
            <a:fld id="{EA821A22-0C45-D648-809F-E3C6D825EF77}" type="slidenum">
              <a:rPr lang="en-US" smtClean="0"/>
              <a:t>7</a:t>
            </a:fld>
            <a:endParaRPr lang="en-US"/>
          </a:p>
        </p:txBody>
      </p:sp>
    </p:spTree>
    <p:extLst>
      <p:ext uri="{BB962C8B-B14F-4D97-AF65-F5344CB8AC3E}">
        <p14:creationId xmlns:p14="http://schemas.microsoft.com/office/powerpoint/2010/main" val="234215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streaming started taking off for Netflix, first on the desktop and then on devices.</a:t>
            </a:r>
            <a:endParaRPr lang="en-US" dirty="0"/>
          </a:p>
        </p:txBody>
      </p:sp>
      <p:sp>
        <p:nvSpPr>
          <p:cNvPr id="4" name="Slide Number Placeholder 3"/>
          <p:cNvSpPr>
            <a:spLocks noGrp="1"/>
          </p:cNvSpPr>
          <p:nvPr>
            <p:ph type="sldNum" sz="quarter" idx="10"/>
          </p:nvPr>
        </p:nvSpPr>
        <p:spPr/>
        <p:txBody>
          <a:bodyPr/>
          <a:lstStyle/>
          <a:p>
            <a:fld id="{EA821A22-0C45-D648-809F-E3C6D825EF77}" type="slidenum">
              <a:rPr lang="en-US" smtClean="0"/>
              <a:t>8</a:t>
            </a:fld>
            <a:endParaRPr lang="en-US"/>
          </a:p>
        </p:txBody>
      </p:sp>
    </p:spTree>
    <p:extLst>
      <p:ext uri="{BB962C8B-B14F-4D97-AF65-F5344CB8AC3E}">
        <p14:creationId xmlns:p14="http://schemas.microsoft.com/office/powerpoint/2010/main" val="401082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broadened</a:t>
            </a:r>
            <a:r>
              <a:rPr lang="en-US" baseline="0" dirty="0" smtClean="0"/>
              <a:t> the device support, we leveraged the Netflix API to deliver the content.  The 1,000 flowers were then sharing the API with internal and external development teams who produce Netflix-branded streaming apps.</a:t>
            </a:r>
            <a:endParaRPr lang="en-US" dirty="0"/>
          </a:p>
        </p:txBody>
      </p:sp>
      <p:sp>
        <p:nvSpPr>
          <p:cNvPr id="4" name="Slide Number Placeholder 3"/>
          <p:cNvSpPr>
            <a:spLocks noGrp="1"/>
          </p:cNvSpPr>
          <p:nvPr>
            <p:ph type="sldNum" sz="quarter" idx="10"/>
          </p:nvPr>
        </p:nvSpPr>
        <p:spPr/>
        <p:txBody>
          <a:bodyPr/>
          <a:lstStyle/>
          <a:p>
            <a:fld id="{EA821A22-0C45-D648-809F-E3C6D825EF77}" type="slidenum">
              <a:rPr lang="en-US" smtClean="0"/>
              <a:t>9</a:t>
            </a:fld>
            <a:endParaRPr lang="en-US"/>
          </a:p>
        </p:txBody>
      </p:sp>
    </p:spTree>
    <p:extLst>
      <p:ext uri="{BB962C8B-B14F-4D97-AF65-F5344CB8AC3E}">
        <p14:creationId xmlns:p14="http://schemas.microsoft.com/office/powerpoint/2010/main" val="166969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time, streaming really took off and now streaming is supported on hundreds of Netflix-ready devices.</a:t>
            </a:r>
            <a:endParaRPr lang="en-US" dirty="0"/>
          </a:p>
        </p:txBody>
      </p:sp>
      <p:sp>
        <p:nvSpPr>
          <p:cNvPr id="4" name="Slide Number Placeholder 3"/>
          <p:cNvSpPr>
            <a:spLocks noGrp="1"/>
          </p:cNvSpPr>
          <p:nvPr>
            <p:ph type="sldNum" sz="quarter" idx="10"/>
          </p:nvPr>
        </p:nvSpPr>
        <p:spPr/>
        <p:txBody>
          <a:bodyPr/>
          <a:lstStyle/>
          <a:p>
            <a:fld id="{EA821A22-0C45-D648-809F-E3C6D825EF77}" type="slidenum">
              <a:rPr lang="en-US" smtClean="0"/>
              <a:t>10</a:t>
            </a:fld>
            <a:endParaRPr lang="en-US"/>
          </a:p>
        </p:txBody>
      </p:sp>
    </p:spTree>
    <p:extLst>
      <p:ext uri="{BB962C8B-B14F-4D97-AF65-F5344CB8AC3E}">
        <p14:creationId xmlns:p14="http://schemas.microsoft.com/office/powerpoint/2010/main" val="379567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explosion in streaming usage has resulted in tremendous growth in the Netflix API.  In the last 12 months alone, the API traffic has gone up 12x, from about 2.5M requests per month to about 31M.</a:t>
            </a:r>
            <a:endParaRPr lang="en-US" dirty="0"/>
          </a:p>
        </p:txBody>
      </p:sp>
      <p:sp>
        <p:nvSpPr>
          <p:cNvPr id="4" name="Slide Number Placeholder 3"/>
          <p:cNvSpPr>
            <a:spLocks noGrp="1"/>
          </p:cNvSpPr>
          <p:nvPr>
            <p:ph type="sldNum" sz="quarter" idx="10"/>
          </p:nvPr>
        </p:nvSpPr>
        <p:spPr/>
        <p:txBody>
          <a:bodyPr/>
          <a:lstStyle/>
          <a:p>
            <a:fld id="{59BF9B8B-5619-4244-A791-D32F3770413D}" type="slidenum">
              <a:rPr lang="en-US" smtClean="0"/>
              <a:t>11</a:t>
            </a:fld>
            <a:endParaRPr lang="en-US"/>
          </a:p>
        </p:txBody>
      </p:sp>
    </p:spTree>
    <p:extLst>
      <p:ext uri="{BB962C8B-B14F-4D97-AF65-F5344CB8AC3E}">
        <p14:creationId xmlns:p14="http://schemas.microsoft.com/office/powerpoint/2010/main" val="358184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F9B8B-5619-4244-A791-D32F3770413D}" type="slidenum">
              <a:rPr lang="en-US" smtClean="0"/>
              <a:t>12</a:t>
            </a:fld>
            <a:endParaRPr lang="en-US"/>
          </a:p>
        </p:txBody>
      </p:sp>
    </p:spTree>
    <p:extLst>
      <p:ext uri="{BB962C8B-B14F-4D97-AF65-F5344CB8AC3E}">
        <p14:creationId xmlns:p14="http://schemas.microsoft.com/office/powerpoint/2010/main" val="235375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6400"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2400"/>
            <a:ext cx="17068800" cy="3505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5834373"/>
      </p:ext>
    </p:extLst>
  </p:cSld>
  <p:clrMapOvr>
    <a:masterClrMapping/>
  </p:clrMapOvr>
  <p:transition xmlns:p14="http://schemas.microsoft.com/office/powerpoint/2010/mai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508625"/>
      </p:ext>
    </p:extLst>
  </p:cSld>
  <p:clrMapOvr>
    <a:masterClrMapping/>
  </p:clrMapOvr>
  <p:transition xmlns:p14="http://schemas.microsoft.com/office/powerpoint/2010/mai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262725" y="584200"/>
            <a:ext cx="3381375" cy="1280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18600" y="584200"/>
            <a:ext cx="9991725" cy="1280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150787"/>
      </p:ext>
    </p:extLst>
  </p:cSld>
  <p:clrMapOvr>
    <a:masterClrMapping/>
  </p:clrMapOvr>
  <p:transition xmlns:p14="http://schemas.microsoft.com/office/powerpoint/2010/mai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6400"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2400"/>
            <a:ext cx="17068800" cy="3505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17791323"/>
      </p:ext>
    </p:extLst>
  </p:cSld>
  <p:clrMapOvr>
    <a:masterClrMapping/>
  </p:clrMapOvr>
  <p:transition xmlns:p14="http://schemas.microsoft.com/office/powerpoint/2010/mai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7210790"/>
      </p:ext>
    </p:extLst>
  </p:cSld>
  <p:clrMapOvr>
    <a:masterClrMapping/>
  </p:clrMapOvr>
  <p:transition xmlns:p14="http://schemas.microsoft.com/office/powerpoint/2010/mai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6400" cy="27241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6400" cy="3000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4970601"/>
      </p:ext>
    </p:extLst>
  </p:cSld>
  <p:clrMapOvr>
    <a:masterClrMapping/>
  </p:clrMapOvr>
  <p:transition xmlns:p14="http://schemas.microsoft.com/office/powerpoint/2010/mai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11588750" cy="1214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198350" y="1574800"/>
            <a:ext cx="11588750" cy="1214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4776843"/>
      </p:ext>
    </p:extLst>
  </p:cSld>
  <p:clrMapOvr>
    <a:masterClrMapping/>
  </p:clrMapOvr>
  <p:transition xmlns:p14="http://schemas.microsoft.com/office/powerpoint/2010/mai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4363"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263" y="3070225"/>
            <a:ext cx="10777537"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7263" y="4349750"/>
            <a:ext cx="10777537"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2755974"/>
      </p:ext>
    </p:extLst>
  </p:cSld>
  <p:clrMapOvr>
    <a:masterClrMapping/>
  </p:clrMapOvr>
  <p:transition xmlns:p14="http://schemas.microsoft.com/office/powerpoint/2010/mai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4809759"/>
      </p:ext>
    </p:extLst>
  </p:cSld>
  <p:clrMapOvr>
    <a:masterClrMapping/>
  </p:clrMapOvr>
  <p:transition xmlns:p14="http://schemas.microsoft.com/office/powerpoint/2010/mai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2914"/>
      </p:ext>
    </p:extLst>
  </p:cSld>
  <p:clrMapOvr>
    <a:masterClrMapping/>
  </p:clrMapOvr>
  <p:transition xmlns:p14="http://schemas.microsoft.com/office/powerpoint/2010/mai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1638" cy="232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2938" y="546100"/>
            <a:ext cx="13631862"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1638"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4589524"/>
      </p:ext>
    </p:extLst>
  </p:cSld>
  <p:clrMapOvr>
    <a:masterClrMapping/>
  </p:clrMapOvr>
  <p:transition xmlns:p14="http://schemas.microsoft.com/office/powerpoint/2010/mai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2207011"/>
      </p:ext>
    </p:extLst>
  </p:cSld>
  <p:clrMapOvr>
    <a:masterClrMapping/>
  </p:clrMapOvr>
  <p:transition xmlns:p14="http://schemas.microsoft.com/office/powerpoint/2010/mai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0400" cy="1133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0400"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4675"/>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2198817"/>
      </p:ext>
    </p:extLst>
  </p:cSld>
  <p:clrMapOvr>
    <a:masterClrMapping/>
  </p:clrMapOvr>
  <p:transition xmlns:p14="http://schemas.microsoft.com/office/powerpoint/2010/mai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709445"/>
      </p:ext>
    </p:extLst>
  </p:cSld>
  <p:clrMapOvr>
    <a:masterClrMapping/>
  </p:clrMapOvr>
  <p:transition xmlns:p14="http://schemas.microsoft.com/office/powerpoint/2010/mai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954625" y="165100"/>
            <a:ext cx="5832475" cy="1355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5100"/>
            <a:ext cx="17345025" cy="13550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9988885"/>
      </p:ext>
    </p:extLst>
  </p:cSld>
  <p:clrMapOvr>
    <a:masterClrMapping/>
  </p:clrMapOvr>
  <p:transition xmlns:p14="http://schemas.microsoft.com/office/powerpoint/2010/mai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6400" cy="27241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6400" cy="3000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0145893"/>
      </p:ext>
    </p:extLst>
  </p:cSld>
  <p:clrMapOvr>
    <a:masterClrMapping/>
  </p:clrMapOvr>
  <p:transition xmlns:p14="http://schemas.microsoft.com/office/powerpoint/2010/mai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18600" y="8369300"/>
            <a:ext cx="6686550" cy="501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957550" y="8369300"/>
            <a:ext cx="6686550" cy="501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6747277"/>
      </p:ext>
    </p:extLst>
  </p:cSld>
  <p:clrMapOvr>
    <a:masterClrMapping/>
  </p:clrMapOvr>
  <p:transition xmlns:p14="http://schemas.microsoft.com/office/powerpoint/2010/mai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4363"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263" y="3070225"/>
            <a:ext cx="10777537"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7263" y="4349750"/>
            <a:ext cx="10777537"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9881069"/>
      </p:ext>
    </p:extLst>
  </p:cSld>
  <p:clrMapOvr>
    <a:masterClrMapping/>
  </p:clrMapOvr>
  <p:transition xmlns:p14="http://schemas.microsoft.com/office/powerpoint/2010/mai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1682202"/>
      </p:ext>
    </p:extLst>
  </p:cSld>
  <p:clrMapOvr>
    <a:masterClrMapping/>
  </p:clrMapOvr>
  <p:transition xmlns:p14="http://schemas.microsoft.com/office/powerpoint/2010/mai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69911"/>
      </p:ext>
    </p:extLst>
  </p:cSld>
  <p:clrMapOvr>
    <a:masterClrMapping/>
  </p:clrMapOvr>
  <p:transition xmlns:p14="http://schemas.microsoft.com/office/powerpoint/2010/mai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1638" cy="23241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2938" y="546100"/>
            <a:ext cx="13631862"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1638"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6720613"/>
      </p:ext>
    </p:extLst>
  </p:cSld>
  <p:clrMapOvr>
    <a:masterClrMapping/>
  </p:clrMapOvr>
  <p:transition xmlns:p14="http://schemas.microsoft.com/office/powerpoint/2010/mai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0400" cy="1133475"/>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0400"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4675"/>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0744227"/>
      </p:ext>
    </p:extLst>
  </p:cSld>
  <p:clrMapOvr>
    <a:masterClrMapping/>
  </p:clrMapOvr>
  <p:transition xmlns:p14="http://schemas.microsoft.com/office/powerpoint/2010/main" spd="med">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9118600" y="584200"/>
            <a:ext cx="13525500" cy="754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Arial" charset="0"/>
              </a:rPr>
              <a:t>Click to edit Master title style</a:t>
            </a:r>
          </a:p>
        </p:txBody>
      </p:sp>
      <p:sp>
        <p:nvSpPr>
          <p:cNvPr id="3074" name="Rectangle 2"/>
          <p:cNvSpPr>
            <a:spLocks noGrp="1" noChangeArrowheads="1"/>
          </p:cNvSpPr>
          <p:nvPr>
            <p:ph type="body" idx="1"/>
          </p:nvPr>
        </p:nvSpPr>
        <p:spPr bwMode="auto">
          <a:xfrm>
            <a:off x="9118600" y="8369300"/>
            <a:ext cx="13525500" cy="501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xmlns:p14="http://schemas.microsoft.com/office/powerpoint/2010/main" spd="med">
    <p:dissolve/>
  </p:transition>
  <p:txStyles>
    <p:titleStyle>
      <a:lvl1pPr algn="l" rtl="0" fontAlgn="base">
        <a:spcBef>
          <a:spcPct val="0"/>
        </a:spcBef>
        <a:spcAft>
          <a:spcPct val="0"/>
        </a:spcAft>
        <a:defRPr sz="10000" b="1">
          <a:solidFill>
            <a:schemeClr val="tx1"/>
          </a:solidFill>
          <a:latin typeface="+mj-lt"/>
          <a:ea typeface="+mj-ea"/>
          <a:cs typeface="+mj-cs"/>
          <a:sym typeface="Arial" charset="0"/>
        </a:defRPr>
      </a:lvl1pPr>
      <a:lvl2pPr algn="l"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2pPr>
      <a:lvl3pPr algn="l"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3pPr>
      <a:lvl4pPr algn="l"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4pPr>
      <a:lvl5pPr algn="l"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5pPr>
      <a:lvl6pPr marL="457200" algn="l"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6pPr>
      <a:lvl7pPr marL="914400" algn="l"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7pPr>
      <a:lvl8pPr marL="1371600" algn="l"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8pPr>
      <a:lvl9pPr marL="1828800" algn="l"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9pPr>
    </p:titleStyle>
    <p:bodyStyle>
      <a:lvl1pPr algn="l" rtl="0" fontAlgn="base">
        <a:spcBef>
          <a:spcPct val="0"/>
        </a:spcBef>
        <a:spcAft>
          <a:spcPct val="0"/>
        </a:spcAft>
        <a:defRPr sz="4800">
          <a:solidFill>
            <a:schemeClr val="tx1"/>
          </a:solidFill>
          <a:latin typeface="+mn-lt"/>
          <a:ea typeface="+mn-ea"/>
          <a:cs typeface="+mn-cs"/>
          <a:sym typeface="Arial" charset="0"/>
        </a:defRPr>
      </a:lvl1pPr>
      <a:lvl2pPr algn="l" rtl="0" fontAlgn="base">
        <a:spcBef>
          <a:spcPct val="0"/>
        </a:spcBef>
        <a:spcAft>
          <a:spcPct val="0"/>
        </a:spcAft>
        <a:defRPr sz="4800">
          <a:solidFill>
            <a:schemeClr val="tx1"/>
          </a:solidFill>
          <a:latin typeface="+mn-lt"/>
          <a:ea typeface="+mn-ea"/>
          <a:cs typeface="+mn-cs"/>
          <a:sym typeface="Arial" charset="0"/>
        </a:defRPr>
      </a:lvl2pPr>
      <a:lvl3pPr algn="l" rtl="0" fontAlgn="base">
        <a:spcBef>
          <a:spcPct val="0"/>
        </a:spcBef>
        <a:spcAft>
          <a:spcPct val="0"/>
        </a:spcAft>
        <a:defRPr sz="4800">
          <a:solidFill>
            <a:schemeClr val="tx1"/>
          </a:solidFill>
          <a:latin typeface="+mn-lt"/>
          <a:ea typeface="+mn-ea"/>
          <a:cs typeface="+mn-cs"/>
          <a:sym typeface="Arial" charset="0"/>
        </a:defRPr>
      </a:lvl3pPr>
      <a:lvl4pPr algn="l" rtl="0" fontAlgn="base">
        <a:spcBef>
          <a:spcPct val="0"/>
        </a:spcBef>
        <a:spcAft>
          <a:spcPct val="0"/>
        </a:spcAft>
        <a:defRPr sz="4800">
          <a:solidFill>
            <a:schemeClr val="tx1"/>
          </a:solidFill>
          <a:latin typeface="+mn-lt"/>
          <a:ea typeface="+mn-ea"/>
          <a:cs typeface="+mn-cs"/>
          <a:sym typeface="Arial" charset="0"/>
        </a:defRPr>
      </a:lvl4pPr>
      <a:lvl5pPr algn="l" rtl="0" fontAlgn="base">
        <a:spcBef>
          <a:spcPct val="0"/>
        </a:spcBef>
        <a:spcAft>
          <a:spcPct val="0"/>
        </a:spcAft>
        <a:defRPr sz="4800">
          <a:solidFill>
            <a:schemeClr val="tx1"/>
          </a:solidFill>
          <a:latin typeface="+mn-lt"/>
          <a:ea typeface="+mn-ea"/>
          <a:cs typeface="+mn-cs"/>
          <a:sym typeface="Arial" charset="0"/>
        </a:defRPr>
      </a:lvl5pPr>
      <a:lvl6pPr marL="457200" algn="l" rtl="0" fontAlgn="base">
        <a:spcBef>
          <a:spcPct val="0"/>
        </a:spcBef>
        <a:spcAft>
          <a:spcPct val="0"/>
        </a:spcAft>
        <a:defRPr sz="4800">
          <a:solidFill>
            <a:schemeClr val="tx1"/>
          </a:solidFill>
          <a:latin typeface="+mn-lt"/>
          <a:ea typeface="+mn-ea"/>
          <a:cs typeface="+mn-cs"/>
          <a:sym typeface="Arial" charset="0"/>
        </a:defRPr>
      </a:lvl6pPr>
      <a:lvl7pPr marL="914400" algn="l" rtl="0" fontAlgn="base">
        <a:spcBef>
          <a:spcPct val="0"/>
        </a:spcBef>
        <a:spcAft>
          <a:spcPct val="0"/>
        </a:spcAft>
        <a:defRPr sz="4800">
          <a:solidFill>
            <a:schemeClr val="tx1"/>
          </a:solidFill>
          <a:latin typeface="+mn-lt"/>
          <a:ea typeface="+mn-ea"/>
          <a:cs typeface="+mn-cs"/>
          <a:sym typeface="Arial" charset="0"/>
        </a:defRPr>
      </a:lvl7pPr>
      <a:lvl8pPr marL="1371600" algn="l" rtl="0" fontAlgn="base">
        <a:spcBef>
          <a:spcPct val="0"/>
        </a:spcBef>
        <a:spcAft>
          <a:spcPct val="0"/>
        </a:spcAft>
        <a:defRPr sz="4800">
          <a:solidFill>
            <a:schemeClr val="tx1"/>
          </a:solidFill>
          <a:latin typeface="+mn-lt"/>
          <a:ea typeface="+mn-ea"/>
          <a:cs typeface="+mn-cs"/>
          <a:sym typeface="Arial" charset="0"/>
        </a:defRPr>
      </a:lvl8pPr>
      <a:lvl9pPr marL="1828800" algn="l" rtl="0" fontAlgn="base">
        <a:spcBef>
          <a:spcPct val="0"/>
        </a:spcBef>
        <a:spcAft>
          <a:spcPct val="0"/>
        </a:spcAft>
        <a:defRPr sz="4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57200" y="165100"/>
            <a:ext cx="233299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rial" charset="0"/>
              </a:rPr>
              <a:t>Click to edit Master title style</a:t>
            </a:r>
          </a:p>
        </p:txBody>
      </p:sp>
      <p:sp>
        <p:nvSpPr>
          <p:cNvPr id="4098" name="Rectangle 2"/>
          <p:cNvSpPr>
            <a:spLocks noGrp="1" noChangeArrowheads="1"/>
          </p:cNvSpPr>
          <p:nvPr>
            <p:ph type="body" idx="1"/>
          </p:nvPr>
        </p:nvSpPr>
        <p:spPr bwMode="auto">
          <a:xfrm>
            <a:off x="457200" y="1574800"/>
            <a:ext cx="23329900" cy="1214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spd="med">
    <p:dissolve/>
  </p:transition>
  <p:txStyles>
    <p:titleStyle>
      <a:lvl1pPr algn="l" rtl="0" fontAlgn="base">
        <a:spcBef>
          <a:spcPct val="0"/>
        </a:spcBef>
        <a:spcAft>
          <a:spcPct val="0"/>
        </a:spcAft>
        <a:defRPr sz="6300" b="1">
          <a:solidFill>
            <a:schemeClr val="tx1"/>
          </a:solidFill>
          <a:latin typeface="+mj-lt"/>
          <a:ea typeface="+mj-ea"/>
          <a:cs typeface="+mj-cs"/>
          <a:sym typeface="Arial" charset="0"/>
        </a:defRPr>
      </a:lvl1pPr>
      <a:lvl2pPr algn="l" rtl="0" fontAlgn="base">
        <a:spcBef>
          <a:spcPct val="0"/>
        </a:spcBef>
        <a:spcAft>
          <a:spcPct val="0"/>
        </a:spcAft>
        <a:defRPr sz="6300" b="1">
          <a:solidFill>
            <a:schemeClr val="tx1"/>
          </a:solidFill>
          <a:latin typeface="Arial" charset="0"/>
          <a:ea typeface="ヒラギノ角ゴ ProN W6" charset="0"/>
          <a:cs typeface="ヒラギノ角ゴ ProN W6" charset="0"/>
          <a:sym typeface="Arial" charset="0"/>
        </a:defRPr>
      </a:lvl2pPr>
      <a:lvl3pPr algn="l" rtl="0" fontAlgn="base">
        <a:spcBef>
          <a:spcPct val="0"/>
        </a:spcBef>
        <a:spcAft>
          <a:spcPct val="0"/>
        </a:spcAft>
        <a:defRPr sz="6300" b="1">
          <a:solidFill>
            <a:schemeClr val="tx1"/>
          </a:solidFill>
          <a:latin typeface="Arial" charset="0"/>
          <a:ea typeface="ヒラギノ角ゴ ProN W6" charset="0"/>
          <a:cs typeface="ヒラギノ角ゴ ProN W6" charset="0"/>
          <a:sym typeface="Arial" charset="0"/>
        </a:defRPr>
      </a:lvl3pPr>
      <a:lvl4pPr algn="l" rtl="0" fontAlgn="base">
        <a:spcBef>
          <a:spcPct val="0"/>
        </a:spcBef>
        <a:spcAft>
          <a:spcPct val="0"/>
        </a:spcAft>
        <a:defRPr sz="6300" b="1">
          <a:solidFill>
            <a:schemeClr val="tx1"/>
          </a:solidFill>
          <a:latin typeface="Arial" charset="0"/>
          <a:ea typeface="ヒラギノ角ゴ ProN W6" charset="0"/>
          <a:cs typeface="ヒラギノ角ゴ ProN W6" charset="0"/>
          <a:sym typeface="Arial" charset="0"/>
        </a:defRPr>
      </a:lvl4pPr>
      <a:lvl5pPr algn="l" rtl="0" fontAlgn="base">
        <a:spcBef>
          <a:spcPct val="0"/>
        </a:spcBef>
        <a:spcAft>
          <a:spcPct val="0"/>
        </a:spcAft>
        <a:defRPr sz="6300" b="1">
          <a:solidFill>
            <a:schemeClr val="tx1"/>
          </a:solidFill>
          <a:latin typeface="Arial" charset="0"/>
          <a:ea typeface="ヒラギノ角ゴ ProN W6" charset="0"/>
          <a:cs typeface="ヒラギノ角ゴ ProN W6" charset="0"/>
          <a:sym typeface="Arial" charset="0"/>
        </a:defRPr>
      </a:lvl5pPr>
      <a:lvl6pPr marL="457200" algn="l" rtl="0" fontAlgn="base">
        <a:spcBef>
          <a:spcPct val="0"/>
        </a:spcBef>
        <a:spcAft>
          <a:spcPct val="0"/>
        </a:spcAft>
        <a:defRPr sz="6300" b="1">
          <a:solidFill>
            <a:schemeClr val="tx1"/>
          </a:solidFill>
          <a:latin typeface="Arial" charset="0"/>
          <a:ea typeface="ヒラギノ角ゴ ProN W6" charset="0"/>
          <a:cs typeface="ヒラギノ角ゴ ProN W6" charset="0"/>
          <a:sym typeface="Arial" charset="0"/>
        </a:defRPr>
      </a:lvl6pPr>
      <a:lvl7pPr marL="914400" algn="l" rtl="0" fontAlgn="base">
        <a:spcBef>
          <a:spcPct val="0"/>
        </a:spcBef>
        <a:spcAft>
          <a:spcPct val="0"/>
        </a:spcAft>
        <a:defRPr sz="6300" b="1">
          <a:solidFill>
            <a:schemeClr val="tx1"/>
          </a:solidFill>
          <a:latin typeface="Arial" charset="0"/>
          <a:ea typeface="ヒラギノ角ゴ ProN W6" charset="0"/>
          <a:cs typeface="ヒラギノ角ゴ ProN W6" charset="0"/>
          <a:sym typeface="Arial" charset="0"/>
        </a:defRPr>
      </a:lvl7pPr>
      <a:lvl8pPr marL="1371600" algn="l" rtl="0" fontAlgn="base">
        <a:spcBef>
          <a:spcPct val="0"/>
        </a:spcBef>
        <a:spcAft>
          <a:spcPct val="0"/>
        </a:spcAft>
        <a:defRPr sz="6300" b="1">
          <a:solidFill>
            <a:schemeClr val="tx1"/>
          </a:solidFill>
          <a:latin typeface="Arial" charset="0"/>
          <a:ea typeface="ヒラギノ角ゴ ProN W6" charset="0"/>
          <a:cs typeface="ヒラギノ角ゴ ProN W6" charset="0"/>
          <a:sym typeface="Arial" charset="0"/>
        </a:defRPr>
      </a:lvl8pPr>
      <a:lvl9pPr marL="1828800" algn="l" rtl="0" fontAlgn="base">
        <a:spcBef>
          <a:spcPct val="0"/>
        </a:spcBef>
        <a:spcAft>
          <a:spcPct val="0"/>
        </a:spcAft>
        <a:defRPr sz="6300" b="1">
          <a:solidFill>
            <a:schemeClr val="tx1"/>
          </a:solidFill>
          <a:latin typeface="Arial" charset="0"/>
          <a:ea typeface="ヒラギノ角ゴ ProN W6" charset="0"/>
          <a:cs typeface="ヒラギノ角ゴ ProN W6" charset="0"/>
          <a:sym typeface="Arial" charset="0"/>
        </a:defRPr>
      </a:lvl9pPr>
    </p:titleStyle>
    <p:bodyStyle>
      <a:lvl1pPr marL="457200" indent="-457200" algn="l" rtl="0" fontAlgn="base">
        <a:spcBef>
          <a:spcPts val="1400"/>
        </a:spcBef>
        <a:spcAft>
          <a:spcPct val="0"/>
        </a:spcAft>
        <a:buClr>
          <a:srgbClr val="B40E25"/>
        </a:buClr>
        <a:buSzPct val="100000"/>
        <a:buFont typeface="Wingdings" charset="0"/>
        <a:buChar char="§"/>
        <a:defRPr sz="4000">
          <a:solidFill>
            <a:schemeClr val="tx1"/>
          </a:solidFill>
          <a:latin typeface="+mn-lt"/>
          <a:ea typeface="+mn-ea"/>
          <a:cs typeface="+mn-cs"/>
          <a:sym typeface="Arial" charset="0"/>
        </a:defRPr>
      </a:lvl1pPr>
      <a:lvl2pPr marL="8128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2pPr>
      <a:lvl3pPr marL="12700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3pPr>
      <a:lvl4pPr marL="17272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4pPr>
      <a:lvl5pPr marL="21844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5pPr>
      <a:lvl6pPr marL="26416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6pPr>
      <a:lvl7pPr marL="30988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7pPr>
      <a:lvl8pPr marL="35560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8pPr>
      <a:lvl9pPr marL="40132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microsoft.com/office/2007/relationships/hdphoto" Target="../media/hdphoto10.wdp"/><Relationship Id="rId5" Type="http://schemas.openxmlformats.org/officeDocument/2006/relationships/image" Target="../media/image34.png"/><Relationship Id="rId6" Type="http://schemas.microsoft.com/office/2007/relationships/hdphoto" Target="../media/hdphoto11.wdp"/><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4" Type="http://schemas.microsoft.com/office/2007/relationships/hdphoto" Target="../media/hdphoto12.wdp"/><Relationship Id="rId5" Type="http://schemas.openxmlformats.org/officeDocument/2006/relationships/image" Target="../media/image36.png"/><Relationship Id="rId6" Type="http://schemas.microsoft.com/office/2007/relationships/hdphoto" Target="../media/hdphoto13.wdp"/><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9" Type="http://schemas.microsoft.com/office/2007/relationships/hdphoto" Target="../media/hdphoto3.wdp"/><Relationship Id="rId20" Type="http://schemas.openxmlformats.org/officeDocument/2006/relationships/image" Target="../media/image30.png"/><Relationship Id="rId21" Type="http://schemas.microsoft.com/office/2007/relationships/hdphoto" Target="../media/hdphoto9.wdp"/><Relationship Id="rId10" Type="http://schemas.openxmlformats.org/officeDocument/2006/relationships/image" Target="../media/image25.png"/><Relationship Id="rId11" Type="http://schemas.microsoft.com/office/2007/relationships/hdphoto" Target="../media/hdphoto4.wdp"/><Relationship Id="rId12" Type="http://schemas.openxmlformats.org/officeDocument/2006/relationships/image" Target="../media/image26.png"/><Relationship Id="rId13" Type="http://schemas.microsoft.com/office/2007/relationships/hdphoto" Target="../media/hdphoto5.wdp"/><Relationship Id="rId14" Type="http://schemas.openxmlformats.org/officeDocument/2006/relationships/image" Target="../media/image27.png"/><Relationship Id="rId15" Type="http://schemas.microsoft.com/office/2007/relationships/hdphoto" Target="../media/hdphoto6.wdp"/><Relationship Id="rId16" Type="http://schemas.openxmlformats.org/officeDocument/2006/relationships/image" Target="../media/image28.png"/><Relationship Id="rId17" Type="http://schemas.microsoft.com/office/2007/relationships/hdphoto" Target="../media/hdphoto7.wdp"/><Relationship Id="rId18" Type="http://schemas.openxmlformats.org/officeDocument/2006/relationships/image" Target="../media/image29.png"/><Relationship Id="rId19" Type="http://schemas.microsoft.com/office/2007/relationships/hdphoto" Target="../media/hdphoto8.wdp"/><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2.png"/><Relationship Id="rId5" Type="http://schemas.microsoft.com/office/2007/relationships/hdphoto" Target="../media/hdphoto1.wdp"/><Relationship Id="rId6" Type="http://schemas.openxmlformats.org/officeDocument/2006/relationships/image" Target="../media/image23.png"/><Relationship Id="rId7" Type="http://schemas.microsoft.com/office/2007/relationships/hdphoto" Target="../media/hdphoto2.wdp"/><Relationship Id="rId8"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1" Type="http://schemas.microsoft.com/office/2007/relationships/hdphoto" Target="../media/hdphoto4.wdp"/><Relationship Id="rId12" Type="http://schemas.openxmlformats.org/officeDocument/2006/relationships/image" Target="../media/image26.png"/><Relationship Id="rId13" Type="http://schemas.microsoft.com/office/2007/relationships/hdphoto" Target="../media/hdphoto5.wdp"/><Relationship Id="rId14" Type="http://schemas.openxmlformats.org/officeDocument/2006/relationships/image" Target="../media/image28.png"/><Relationship Id="rId15" Type="http://schemas.microsoft.com/office/2007/relationships/hdphoto" Target="../media/hdphoto7.wdp"/><Relationship Id="rId16" Type="http://schemas.openxmlformats.org/officeDocument/2006/relationships/image" Target="../media/image29.png"/><Relationship Id="rId17" Type="http://schemas.microsoft.com/office/2007/relationships/hdphoto" Target="../media/hdphoto8.wdp"/><Relationship Id="rId18" Type="http://schemas.openxmlformats.org/officeDocument/2006/relationships/image" Target="../media/image30.png"/><Relationship Id="rId19" Type="http://schemas.microsoft.com/office/2007/relationships/hdphoto" Target="../media/hdphoto9.wdp"/><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2.png"/><Relationship Id="rId5" Type="http://schemas.microsoft.com/office/2007/relationships/hdphoto" Target="../media/hdphoto1.wdp"/><Relationship Id="rId6" Type="http://schemas.openxmlformats.org/officeDocument/2006/relationships/image" Target="../media/image23.png"/><Relationship Id="rId7" Type="http://schemas.microsoft.com/office/2007/relationships/hdphoto" Target="../media/hdphoto2.wdp"/><Relationship Id="rId8" Type="http://schemas.openxmlformats.org/officeDocument/2006/relationships/image" Target="../media/image24.png"/><Relationship Id="rId9" Type="http://schemas.microsoft.com/office/2007/relationships/hdphoto" Target="../media/hdphoto3.wdp"/><Relationship Id="rId10"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39.pn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9" Type="http://schemas.openxmlformats.org/officeDocument/2006/relationships/image" Target="../media/image25.png"/><Relationship Id="rId20" Type="http://schemas.microsoft.com/office/2007/relationships/hdphoto" Target="../media/hdphoto19.wdp"/><Relationship Id="rId10" Type="http://schemas.microsoft.com/office/2007/relationships/hdphoto" Target="../media/hdphoto16.wdp"/><Relationship Id="rId11" Type="http://schemas.openxmlformats.org/officeDocument/2006/relationships/image" Target="../media/image26.png"/><Relationship Id="rId12" Type="http://schemas.microsoft.com/office/2007/relationships/hdphoto" Target="../media/hdphoto5.wdp"/><Relationship Id="rId13" Type="http://schemas.openxmlformats.org/officeDocument/2006/relationships/image" Target="../media/image27.png"/><Relationship Id="rId14" Type="http://schemas.microsoft.com/office/2007/relationships/hdphoto" Target="../media/hdphoto17.wdp"/><Relationship Id="rId15" Type="http://schemas.openxmlformats.org/officeDocument/2006/relationships/image" Target="../media/image28.png"/><Relationship Id="rId16" Type="http://schemas.microsoft.com/office/2007/relationships/hdphoto" Target="../media/hdphoto18.wdp"/><Relationship Id="rId17" Type="http://schemas.openxmlformats.org/officeDocument/2006/relationships/image" Target="../media/image29.png"/><Relationship Id="rId18" Type="http://schemas.microsoft.com/office/2007/relationships/hdphoto" Target="../media/hdphoto8.wdp"/><Relationship Id="rId19"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2.png"/><Relationship Id="rId4" Type="http://schemas.microsoft.com/office/2007/relationships/hdphoto" Target="../media/hdphoto14.wdp"/><Relationship Id="rId5" Type="http://schemas.openxmlformats.org/officeDocument/2006/relationships/image" Target="../media/image43.png"/><Relationship Id="rId6" Type="http://schemas.microsoft.com/office/2007/relationships/hdphoto" Target="../media/hdphoto15.wdp"/><Relationship Id="rId7" Type="http://schemas.openxmlformats.org/officeDocument/2006/relationships/image" Target="../media/image24.png"/><Relationship Id="rId8"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8.png"/><Relationship Id="rId5" Type="http://schemas.microsoft.com/office/2007/relationships/hdphoto" Target="../media/hdphoto18.wdp"/><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png"/><Relationship Id="rId3"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9" Type="http://schemas.openxmlformats.org/officeDocument/2006/relationships/image" Target="../media/image25.png"/><Relationship Id="rId20" Type="http://schemas.microsoft.com/office/2007/relationships/hdphoto" Target="../media/hdphoto19.wdp"/><Relationship Id="rId10" Type="http://schemas.microsoft.com/office/2007/relationships/hdphoto" Target="../media/hdphoto16.wdp"/><Relationship Id="rId11" Type="http://schemas.openxmlformats.org/officeDocument/2006/relationships/image" Target="../media/image26.png"/><Relationship Id="rId12" Type="http://schemas.microsoft.com/office/2007/relationships/hdphoto" Target="../media/hdphoto5.wdp"/><Relationship Id="rId13" Type="http://schemas.openxmlformats.org/officeDocument/2006/relationships/image" Target="../media/image27.png"/><Relationship Id="rId14" Type="http://schemas.microsoft.com/office/2007/relationships/hdphoto" Target="../media/hdphoto17.wdp"/><Relationship Id="rId15" Type="http://schemas.openxmlformats.org/officeDocument/2006/relationships/image" Target="../media/image28.png"/><Relationship Id="rId16" Type="http://schemas.microsoft.com/office/2007/relationships/hdphoto" Target="../media/hdphoto18.wdp"/><Relationship Id="rId17" Type="http://schemas.openxmlformats.org/officeDocument/2006/relationships/image" Target="../media/image29.png"/><Relationship Id="rId18" Type="http://schemas.microsoft.com/office/2007/relationships/hdphoto" Target="../media/hdphoto8.wdp"/><Relationship Id="rId19"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2.png"/><Relationship Id="rId4" Type="http://schemas.microsoft.com/office/2007/relationships/hdphoto" Target="../media/hdphoto14.wdp"/><Relationship Id="rId5" Type="http://schemas.openxmlformats.org/officeDocument/2006/relationships/image" Target="../media/image43.png"/><Relationship Id="rId6" Type="http://schemas.microsoft.com/office/2007/relationships/hdphoto" Target="../media/hdphoto15.wdp"/><Relationship Id="rId7" Type="http://schemas.openxmlformats.org/officeDocument/2006/relationships/image" Target="../media/image24.png"/><Relationship Id="rId8" Type="http://schemas.microsoft.com/office/2007/relationships/hdphoto" Target="../media/hdphoto3.wdp"/></Relationships>
</file>

<file path=ppt/slides/_rels/slide39.xml.rels><?xml version="1.0" encoding="UTF-8" standalone="yes"?>
<Relationships xmlns="http://schemas.openxmlformats.org/package/2006/relationships"><Relationship Id="rId9" Type="http://schemas.openxmlformats.org/officeDocument/2006/relationships/image" Target="../media/image25.png"/><Relationship Id="rId20" Type="http://schemas.microsoft.com/office/2007/relationships/hdphoto" Target="../media/hdphoto20.wdp"/><Relationship Id="rId10" Type="http://schemas.microsoft.com/office/2007/relationships/hdphoto" Target="../media/hdphoto16.wdp"/><Relationship Id="rId11" Type="http://schemas.openxmlformats.org/officeDocument/2006/relationships/image" Target="../media/image26.png"/><Relationship Id="rId12" Type="http://schemas.microsoft.com/office/2007/relationships/hdphoto" Target="../media/hdphoto5.wdp"/><Relationship Id="rId13" Type="http://schemas.openxmlformats.org/officeDocument/2006/relationships/image" Target="../media/image27.png"/><Relationship Id="rId14" Type="http://schemas.microsoft.com/office/2007/relationships/hdphoto" Target="../media/hdphoto17.wdp"/><Relationship Id="rId15" Type="http://schemas.openxmlformats.org/officeDocument/2006/relationships/image" Target="../media/image28.png"/><Relationship Id="rId16" Type="http://schemas.microsoft.com/office/2007/relationships/hdphoto" Target="../media/hdphoto18.wdp"/><Relationship Id="rId17" Type="http://schemas.openxmlformats.org/officeDocument/2006/relationships/image" Target="../media/image29.png"/><Relationship Id="rId18" Type="http://schemas.microsoft.com/office/2007/relationships/hdphoto" Target="../media/hdphoto8.wdp"/><Relationship Id="rId19"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2.png"/><Relationship Id="rId4" Type="http://schemas.microsoft.com/office/2007/relationships/hdphoto" Target="../media/hdphoto14.wdp"/><Relationship Id="rId5" Type="http://schemas.openxmlformats.org/officeDocument/2006/relationships/image" Target="../media/image43.png"/><Relationship Id="rId6" Type="http://schemas.microsoft.com/office/2007/relationships/hdphoto" Target="../media/hdphoto15.wdp"/><Relationship Id="rId7" Type="http://schemas.openxmlformats.org/officeDocument/2006/relationships/image" Target="../media/image24.png"/><Relationship Id="rId8"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www.linkedin.com/in/danieljacobson" TargetMode="External"/><Relationship Id="rId4" Type="http://schemas.openxmlformats.org/officeDocument/2006/relationships/image" Target="../media/image46.jpeg"/><Relationship Id="rId1" Type="http://schemas.openxmlformats.org/officeDocument/2006/relationships/slideLayout" Target="../slideLayouts/slideLayout13.xml"/><Relationship Id="rId2" Type="http://schemas.openxmlformats.org/officeDocument/2006/relationships/hyperlink" Target="mailto:djacobson@netflix.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gif"/><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9" Type="http://schemas.microsoft.com/office/2007/relationships/hdphoto" Target="../media/hdphoto3.wdp"/><Relationship Id="rId20" Type="http://schemas.openxmlformats.org/officeDocument/2006/relationships/image" Target="../media/image30.png"/><Relationship Id="rId21" Type="http://schemas.microsoft.com/office/2007/relationships/hdphoto" Target="../media/hdphoto9.wdp"/><Relationship Id="rId10" Type="http://schemas.openxmlformats.org/officeDocument/2006/relationships/image" Target="../media/image25.png"/><Relationship Id="rId11" Type="http://schemas.microsoft.com/office/2007/relationships/hdphoto" Target="../media/hdphoto4.wdp"/><Relationship Id="rId12" Type="http://schemas.openxmlformats.org/officeDocument/2006/relationships/image" Target="../media/image26.png"/><Relationship Id="rId13" Type="http://schemas.microsoft.com/office/2007/relationships/hdphoto" Target="../media/hdphoto5.wdp"/><Relationship Id="rId14" Type="http://schemas.openxmlformats.org/officeDocument/2006/relationships/image" Target="../media/image27.png"/><Relationship Id="rId15" Type="http://schemas.microsoft.com/office/2007/relationships/hdphoto" Target="../media/hdphoto6.wdp"/><Relationship Id="rId16" Type="http://schemas.openxmlformats.org/officeDocument/2006/relationships/image" Target="../media/image28.png"/><Relationship Id="rId17" Type="http://schemas.microsoft.com/office/2007/relationships/hdphoto" Target="../media/hdphoto7.wdp"/><Relationship Id="rId18" Type="http://schemas.openxmlformats.org/officeDocument/2006/relationships/image" Target="../media/image29.png"/><Relationship Id="rId19" Type="http://schemas.microsoft.com/office/2007/relationships/hdphoto" Target="../media/hdphoto8.wdp"/><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2.png"/><Relationship Id="rId5" Type="http://schemas.microsoft.com/office/2007/relationships/hdphoto" Target="../media/hdphoto1.wdp"/><Relationship Id="rId6" Type="http://schemas.openxmlformats.org/officeDocument/2006/relationships/image" Target="../media/image23.png"/><Relationship Id="rId7" Type="http://schemas.microsoft.com/office/2007/relationships/hdphoto" Target="../media/hdphoto2.wdp"/><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ln/>
        </p:spPr>
        <p:txBody>
          <a:bodyPr/>
          <a:lstStyle/>
          <a:p>
            <a:r>
              <a:rPr lang="en-US" dirty="0" smtClean="0"/>
              <a:t>The Netflix API</a:t>
            </a:r>
            <a:br>
              <a:rPr lang="en-US" dirty="0" smtClean="0"/>
            </a:br>
            <a:r>
              <a:rPr lang="en-US" dirty="0" smtClean="0"/>
              <a:t/>
            </a:r>
            <a:br>
              <a:rPr lang="en-US" dirty="0" smtClean="0"/>
            </a:br>
            <a:endParaRPr lang="en-US" dirty="0"/>
          </a:p>
        </p:txBody>
      </p:sp>
      <p:sp>
        <p:nvSpPr>
          <p:cNvPr id="7170" name="Rectangle 2"/>
          <p:cNvSpPr>
            <a:spLocks noGrp="1" noChangeArrowheads="1"/>
          </p:cNvSpPr>
          <p:nvPr>
            <p:ph type="body" idx="1"/>
          </p:nvPr>
        </p:nvSpPr>
        <p:spPr>
          <a:ln/>
        </p:spPr>
        <p:txBody>
          <a:bodyPr/>
          <a:lstStyle/>
          <a:p>
            <a:r>
              <a:rPr lang="en-US" dirty="0"/>
              <a:t>The History </a:t>
            </a:r>
            <a:r>
              <a:rPr lang="en-US" dirty="0" smtClean="0"/>
              <a:t>and Future of </a:t>
            </a:r>
            <a:r>
              <a:rPr lang="en-US" dirty="0"/>
              <a:t>the Netflix API </a:t>
            </a:r>
            <a:endParaRPr lang="en-US" dirty="0" smtClean="0"/>
          </a:p>
          <a:p>
            <a:endParaRPr lang="en-US" dirty="0"/>
          </a:p>
          <a:p>
            <a:r>
              <a:rPr lang="en-US" dirty="0" smtClean="0"/>
              <a:t>Daniel </a:t>
            </a:r>
            <a:r>
              <a:rPr lang="en-US" dirty="0"/>
              <a:t>Jacobson</a:t>
            </a:r>
          </a:p>
          <a:p>
            <a:endParaRPr lang="en-US" dirty="0"/>
          </a:p>
        </p:txBody>
      </p:sp>
      <p:pic>
        <p:nvPicPr>
          <p:cNvPr id="2" name="Picture 1" descr="Netflix_Primary_API_Logo.eps"/>
          <p:cNvPicPr>
            <a:picLocks noChangeAspect="1"/>
          </p:cNvPicPr>
          <p:nvPr/>
        </p:nvPicPr>
        <p:blipFill rotWithShape="1">
          <a:blip r:embed="rId2">
            <a:extLst>
              <a:ext uri="{28A0092B-C50C-407E-A947-70E740481C1C}">
                <a14:useLocalDpi xmlns:a14="http://schemas.microsoft.com/office/drawing/2010/main" val="0"/>
              </a:ext>
            </a:extLst>
          </a:blip>
          <a:srcRect l="10569"/>
          <a:stretch/>
        </p:blipFill>
        <p:spPr>
          <a:xfrm>
            <a:off x="9220200" y="5638800"/>
            <a:ext cx="4156929" cy="19920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24350133" cy="13716000"/>
          </a:xfrm>
          <a:prstGeom prst="rect">
            <a:avLst/>
          </a:prstGeom>
        </p:spPr>
      </p:pic>
      <p:sp>
        <p:nvSpPr>
          <p:cNvPr id="3" name="TextBox 2"/>
          <p:cNvSpPr txBox="1"/>
          <p:nvPr/>
        </p:nvSpPr>
        <p:spPr>
          <a:xfrm>
            <a:off x="17602200" y="11125200"/>
            <a:ext cx="6705600" cy="1881830"/>
          </a:xfrm>
          <a:prstGeom prst="rect">
            <a:avLst/>
          </a:prstGeom>
          <a:noFill/>
        </p:spPr>
        <p:txBody>
          <a:bodyPr wrap="square" lIns="217709" tIns="108855" rIns="217709" bIns="108855" rtlCol="0">
            <a:spAutoFit/>
          </a:bodyPr>
          <a:lstStyle/>
          <a:p>
            <a:r>
              <a:rPr lang="en-US" sz="5400" dirty="0"/>
              <a:t>Some of the </a:t>
            </a:r>
            <a:r>
              <a:rPr lang="en-US" sz="5400" dirty="0" smtClean="0"/>
              <a:t>hundreds of Netflix devices</a:t>
            </a:r>
            <a:endParaRPr lang="en-US" sz="5400" dirty="0"/>
          </a:p>
        </p:txBody>
      </p:sp>
    </p:spTree>
    <p:extLst>
      <p:ext uri="{BB962C8B-B14F-4D97-AF65-F5344CB8AC3E}">
        <p14:creationId xmlns:p14="http://schemas.microsoft.com/office/powerpoint/2010/main" val="3312935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2268200"/>
            <a:ext cx="24384000" cy="1447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solidFill>
                <a:srgbClr val="000000"/>
              </a:solidFill>
              <a:effectLst/>
              <a:latin typeface="GillSans" charset="0"/>
              <a:ea typeface="ヒラギノ角ゴ ProN W3" charset="0"/>
              <a:cs typeface="ヒラギノ角ゴ ProN W3" charset="0"/>
              <a:sym typeface="GillSans" charset="0"/>
            </a:endParaRPr>
          </a:p>
        </p:txBody>
      </p:sp>
      <p:sp>
        <p:nvSpPr>
          <p:cNvPr id="2" name="Title 1"/>
          <p:cNvSpPr>
            <a:spLocks noGrp="1"/>
          </p:cNvSpPr>
          <p:nvPr>
            <p:ph type="title"/>
          </p:nvPr>
        </p:nvSpPr>
        <p:spPr>
          <a:xfrm>
            <a:off x="1219200" y="41282"/>
            <a:ext cx="21945600" cy="2286000"/>
          </a:xfrm>
        </p:spPr>
        <p:txBody>
          <a:bodyPr/>
          <a:lstStyle/>
          <a:p>
            <a:r>
              <a:rPr lang="en-US" dirty="0" smtClean="0"/>
              <a:t>Growth of Netflix API Requests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101615203"/>
              </p:ext>
            </p:extLst>
          </p:nvPr>
        </p:nvGraphicFramePr>
        <p:xfrm>
          <a:off x="0" y="2593040"/>
          <a:ext cx="24384000" cy="11122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2080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181602"/>
            <a:ext cx="21945600" cy="4165600"/>
          </a:xfrm>
        </p:spPr>
        <p:txBody>
          <a:bodyPr/>
          <a:lstStyle/>
          <a:p>
            <a:pPr marL="0" indent="0" algn="ctr">
              <a:buNone/>
            </a:pPr>
            <a:r>
              <a:rPr lang="en-US" sz="7200" dirty="0" smtClean="0"/>
              <a:t>So, why redesign the API if it is so successful?</a:t>
            </a:r>
            <a:endParaRPr lang="en-US" sz="7200" dirty="0"/>
          </a:p>
        </p:txBody>
      </p:sp>
    </p:spTree>
    <p:extLst>
      <p:ext uri="{BB962C8B-B14F-4D97-AF65-F5344CB8AC3E}">
        <p14:creationId xmlns:p14="http://schemas.microsoft.com/office/powerpoint/2010/main" val="39437679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1300341" y="8183229"/>
            <a:ext cx="21788259" cy="3176"/>
          </a:xfrm>
          <a:prstGeom prst="straightConnector1">
            <a:avLst/>
          </a:prstGeom>
          <a:ln w="127000" cmpd="sng">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1086578" y="2971800"/>
            <a:ext cx="5429293" cy="3414516"/>
          </a:xfrm>
          <a:prstGeom prst="rect">
            <a:avLst/>
          </a:prstGeom>
        </p:spPr>
      </p:pic>
      <p:sp>
        <p:nvSpPr>
          <p:cNvPr id="18" name="Title 1"/>
          <p:cNvSpPr>
            <a:spLocks noGrp="1"/>
          </p:cNvSpPr>
          <p:nvPr>
            <p:ph type="title"/>
          </p:nvPr>
        </p:nvSpPr>
        <p:spPr>
          <a:xfrm>
            <a:off x="1219200" y="549276"/>
            <a:ext cx="21945600" cy="2286000"/>
          </a:xfrm>
        </p:spPr>
        <p:txBody>
          <a:bodyPr/>
          <a:lstStyle/>
          <a:p>
            <a:r>
              <a:rPr lang="en-US" dirty="0" smtClean="0"/>
              <a:t>Morphed Public API to Internal API</a:t>
            </a:r>
            <a:endParaRPr lang="en-US" dirty="0"/>
          </a:p>
        </p:txBody>
      </p:sp>
      <p:sp>
        <p:nvSpPr>
          <p:cNvPr id="19" name="Title 1"/>
          <p:cNvSpPr txBox="1">
            <a:spLocks/>
          </p:cNvSpPr>
          <p:nvPr/>
        </p:nvSpPr>
        <p:spPr>
          <a:xfrm>
            <a:off x="10287000" y="10134600"/>
            <a:ext cx="14020800" cy="2286000"/>
          </a:xfrm>
          <a:prstGeom prst="rect">
            <a:avLst/>
          </a:prstGeom>
        </p:spPr>
        <p:txBody>
          <a:bodyPr vert="horz" lIns="217709" tIns="108855" rIns="217709" bIns="108855" rtlCol="0" anchor="ctr">
            <a:normAutofit/>
          </a:bodyPr>
          <a:lstStyle/>
          <a:p>
            <a:pPr algn="ctr" defTabSz="1088547" fontAlgn="auto">
              <a:spcAft>
                <a:spcPts val="0"/>
              </a:spcAft>
              <a:defRPr/>
            </a:pPr>
            <a:r>
              <a:rPr lang="en-US" sz="5400" dirty="0">
                <a:latin typeface="+mj-lt"/>
                <a:ea typeface="+mj-ea"/>
                <a:cs typeface="+mj-cs"/>
              </a:rPr>
              <a:t>… And implemented hundreds of devices</a:t>
            </a:r>
            <a:endParaRPr lang="en-US" sz="5400" dirty="0">
              <a:solidFill>
                <a:schemeClr val="tx1"/>
              </a:solidFill>
              <a:latin typeface="+mj-lt"/>
              <a:ea typeface="+mj-ea"/>
              <a:cs typeface="+mj-cs"/>
            </a:endParaRPr>
          </a:p>
        </p:txBody>
      </p:sp>
      <p:sp>
        <p:nvSpPr>
          <p:cNvPr id="20" name="TextBox 19"/>
          <p:cNvSpPr txBox="1"/>
          <p:nvPr/>
        </p:nvSpPr>
        <p:spPr>
          <a:xfrm>
            <a:off x="1127142" y="8355521"/>
            <a:ext cx="3280993" cy="835389"/>
          </a:xfrm>
          <a:prstGeom prst="rect">
            <a:avLst/>
          </a:prstGeom>
          <a:noFill/>
        </p:spPr>
        <p:txBody>
          <a:bodyPr vert="horz" wrap="none" lIns="217709" tIns="108855" rIns="217709" bIns="108855" rtlCol="0">
            <a:spAutoFit/>
          </a:bodyPr>
          <a:lstStyle/>
          <a:p>
            <a:r>
              <a:rPr lang="en-US" sz="4000" dirty="0" smtClean="0"/>
              <a:t>Launch of API</a:t>
            </a:r>
            <a:endParaRPr lang="en-US" sz="4000" dirty="0"/>
          </a:p>
        </p:txBody>
      </p:sp>
      <p:sp>
        <p:nvSpPr>
          <p:cNvPr id="21" name="TextBox 20"/>
          <p:cNvSpPr txBox="1"/>
          <p:nvPr/>
        </p:nvSpPr>
        <p:spPr>
          <a:xfrm>
            <a:off x="20610231" y="8355521"/>
            <a:ext cx="1640169" cy="835389"/>
          </a:xfrm>
          <a:prstGeom prst="rect">
            <a:avLst/>
          </a:prstGeom>
          <a:noFill/>
        </p:spPr>
        <p:txBody>
          <a:bodyPr vert="horz" wrap="none" lIns="217709" tIns="108855" rIns="217709" bIns="108855" rtlCol="0">
            <a:spAutoFit/>
          </a:bodyPr>
          <a:lstStyle/>
          <a:p>
            <a:r>
              <a:rPr lang="en-US" sz="4000" dirty="0" smtClean="0"/>
              <a:t>Today</a:t>
            </a:r>
            <a:endParaRPr lang="en-US" sz="4000" dirty="0"/>
          </a:p>
        </p:txBody>
      </p:sp>
      <p:pic>
        <p:nvPicPr>
          <p:cNvPr id="17" name="Picture 16"/>
          <p:cNvPicPr>
            <a:picLocks noChangeAspect="1"/>
          </p:cNvPicPr>
          <p:nvPr/>
        </p:nvPicPr>
        <p:blipFill>
          <a:blip r:embed="rId4"/>
          <a:stretch>
            <a:fillRect/>
          </a:stretch>
        </p:blipFill>
        <p:spPr>
          <a:xfrm>
            <a:off x="16383000" y="2514600"/>
            <a:ext cx="7086599" cy="3991756"/>
          </a:xfrm>
          <a:prstGeom prst="rect">
            <a:avLst/>
          </a:prstGeom>
        </p:spPr>
      </p:pic>
    </p:spTree>
    <p:extLst>
      <p:ext uri="{BB962C8B-B14F-4D97-AF65-F5344CB8AC3E}">
        <p14:creationId xmlns:p14="http://schemas.microsoft.com/office/powerpoint/2010/main" val="23747417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315" b="100000" l="500" r="100000">
                        <a14:foregroundMark x1="36000" y1="68750" x2="65750" y2="75463"/>
                        <a14:foregroundMark x1="60250" y1="45833" x2="69750" y2="51389"/>
                        <a14:foregroundMark x1="56750" y1="63194" x2="55750" y2="71065"/>
                        <a14:foregroundMark x1="18000" y1="65509" x2="24500" y2="90972"/>
                        <a14:foregroundMark x1="16000" y1="14815" x2="42500" y2="50694"/>
                        <a14:foregroundMark x1="8500" y1="29167" x2="23000" y2="29167"/>
                        <a14:foregroundMark x1="14000" y1="39583" x2="27000" y2="33333"/>
                        <a14:foregroundMark x1="26000" y1="11111" x2="38500" y2="27083"/>
                        <a14:foregroundMark x1="37500" y1="8565" x2="46500" y2="32870"/>
                        <a14:foregroundMark x1="58250" y1="12269" x2="45000" y2="35880"/>
                        <a14:foregroundMark x1="46500" y1="9259" x2="83750" y2="24074"/>
                        <a14:foregroundMark x1="86750" y1="14120" x2="81750" y2="48148"/>
                      </a14:backgroundRemoval>
                    </a14:imgEffect>
                  </a14:imgLayer>
                </a14:imgProps>
              </a:ext>
            </a:extLst>
          </a:blip>
          <a:stretch>
            <a:fillRect/>
          </a:stretch>
        </p:blipFill>
        <p:spPr>
          <a:xfrm>
            <a:off x="838200" y="2667000"/>
            <a:ext cx="6174384" cy="5001252"/>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2811" y1="29557" x2="2811" y2="29557"/>
                        <a14:foregroundMark x1="44578" y1="86700" x2="44578" y2="86700"/>
                        <a14:foregroundMark x1="31727" y1="87192" x2="31727" y2="87192"/>
                        <a14:foregroundMark x1="32530" y1="91133" x2="32530" y2="91133"/>
                        <a14:foregroundMark x1="57028" y1="85714" x2="57028" y2="85714"/>
                        <a14:foregroundMark x1="61044" y1="92611" x2="61044" y2="92611"/>
                      </a14:backgroundRemoval>
                    </a14:imgEffect>
                  </a14:imgLayer>
                </a14:imgProps>
              </a:ext>
            </a:extLst>
          </a:blip>
          <a:stretch>
            <a:fillRect/>
          </a:stretch>
        </p:blipFill>
        <p:spPr>
          <a:xfrm>
            <a:off x="16154400" y="3352800"/>
            <a:ext cx="6651944" cy="4067304"/>
          </a:xfrm>
          <a:prstGeom prst="rect">
            <a:avLst/>
          </a:prstGeom>
        </p:spPr>
      </p:pic>
      <p:sp>
        <p:nvSpPr>
          <p:cNvPr id="10" name="Title 1"/>
          <p:cNvSpPr>
            <a:spLocks noGrp="1"/>
          </p:cNvSpPr>
          <p:nvPr>
            <p:ph type="title"/>
          </p:nvPr>
        </p:nvSpPr>
        <p:spPr>
          <a:xfrm>
            <a:off x="1295400" y="549276"/>
            <a:ext cx="22555200" cy="2286000"/>
          </a:xfrm>
        </p:spPr>
        <p:txBody>
          <a:bodyPr>
            <a:normAutofit/>
          </a:bodyPr>
          <a:lstStyle/>
          <a:p>
            <a:r>
              <a:rPr lang="en-US" dirty="0" smtClean="0"/>
              <a:t>Focusing Business and API on Streaming</a:t>
            </a:r>
            <a:endParaRPr lang="en-US" dirty="0"/>
          </a:p>
        </p:txBody>
      </p:sp>
      <p:cxnSp>
        <p:nvCxnSpPr>
          <p:cNvPr id="15" name="Straight Arrow Connector 14"/>
          <p:cNvCxnSpPr/>
          <p:nvPr/>
        </p:nvCxnSpPr>
        <p:spPr>
          <a:xfrm>
            <a:off x="1300341" y="8183229"/>
            <a:ext cx="21788259" cy="3176"/>
          </a:xfrm>
          <a:prstGeom prst="straightConnector1">
            <a:avLst/>
          </a:prstGeom>
          <a:ln w="127000" cmpd="sng">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127142" y="8355521"/>
            <a:ext cx="3280993" cy="835389"/>
          </a:xfrm>
          <a:prstGeom prst="rect">
            <a:avLst/>
          </a:prstGeom>
          <a:noFill/>
        </p:spPr>
        <p:txBody>
          <a:bodyPr vert="horz" wrap="none" lIns="217709" tIns="108855" rIns="217709" bIns="108855" rtlCol="0">
            <a:spAutoFit/>
          </a:bodyPr>
          <a:lstStyle/>
          <a:p>
            <a:r>
              <a:rPr lang="en-US" sz="4000" dirty="0" smtClean="0"/>
              <a:t>Launch of API</a:t>
            </a:r>
            <a:endParaRPr lang="en-US" sz="4000" dirty="0"/>
          </a:p>
        </p:txBody>
      </p:sp>
      <p:sp>
        <p:nvSpPr>
          <p:cNvPr id="17" name="TextBox 16"/>
          <p:cNvSpPr txBox="1"/>
          <p:nvPr/>
        </p:nvSpPr>
        <p:spPr>
          <a:xfrm>
            <a:off x="20610231" y="8355521"/>
            <a:ext cx="1640169" cy="835389"/>
          </a:xfrm>
          <a:prstGeom prst="rect">
            <a:avLst/>
          </a:prstGeom>
          <a:noFill/>
        </p:spPr>
        <p:txBody>
          <a:bodyPr vert="horz" wrap="none" lIns="217709" tIns="108855" rIns="217709" bIns="108855" rtlCol="0">
            <a:spAutoFit/>
          </a:bodyPr>
          <a:lstStyle/>
          <a:p>
            <a:r>
              <a:rPr lang="en-US" sz="4000" dirty="0" smtClean="0"/>
              <a:t>Today</a:t>
            </a:r>
            <a:endParaRPr lang="en-US" sz="4000" dirty="0"/>
          </a:p>
        </p:txBody>
      </p:sp>
    </p:spTree>
    <p:extLst>
      <p:ext uri="{BB962C8B-B14F-4D97-AF65-F5344CB8AC3E}">
        <p14:creationId xmlns:p14="http://schemas.microsoft.com/office/powerpoint/2010/main" val="3202214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9B9FA2"/>
              </a:clrFrom>
              <a:clrTo>
                <a:srgbClr val="9B9FA2">
                  <a:alpha val="0"/>
                </a:srgbClr>
              </a:clrTo>
            </a:clrChange>
            <a:extLst>
              <a:ext uri="{BEBA8EAE-BF5A-486C-A8C5-ECC9F3942E4B}">
                <a14:imgProps xmlns:a14="http://schemas.microsoft.com/office/drawing/2010/main">
                  <a14:imgLayer r:embed="rId4">
                    <a14:imgEffect>
                      <a14:backgroundRemoval t="2477" b="98607" l="1167" r="99767">
                        <a14:foregroundMark x1="7468" y1="44892" x2="85064" y2="63622"/>
                        <a14:foregroundMark x1="38273" y1="53096" x2="46324" y2="9133"/>
                        <a14:foregroundMark x1="22637" y1="20279" x2="42124" y2="26316"/>
                        <a14:foregroundMark x1="23104" y1="22601" x2="16336" y2="44892"/>
                        <a14:foregroundMark x1="45041" y1="23375" x2="75846" y2="26316"/>
                        <a14:foregroundMark x1="68611" y1="26316" x2="86814" y2="71827"/>
                        <a14:foregroundMark x1="80047" y1="53096" x2="91832" y2="40402"/>
                        <a14:foregroundMark x1="66978" y1="60681" x2="71995" y2="85294"/>
                        <a14:foregroundMark x1="55543" y1="57585" x2="50875" y2="92724"/>
                        <a14:foregroundMark x1="32789" y1="53096" x2="40373" y2="85294"/>
                        <a14:foregroundMark x1="29872" y1="53870" x2="16803" y2="80031"/>
                        <a14:foregroundMark x1="16336" y1="50929" x2="15519" y2="80805"/>
                        <a14:foregroundMark x1="21004" y1="72601" x2="30688" y2="89783"/>
                      </a14:backgroundRemoval>
                    </a14:imgEffect>
                  </a14:imgLayer>
                </a14:imgProps>
              </a:ext>
            </a:extLst>
          </a:blip>
          <a:stretch>
            <a:fillRect/>
          </a:stretch>
        </p:blipFill>
        <p:spPr>
          <a:xfrm>
            <a:off x="15773400" y="3276600"/>
            <a:ext cx="7343888" cy="4151824"/>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990600" y="2895600"/>
            <a:ext cx="6221664" cy="4666248"/>
          </a:xfrm>
          <a:prstGeom prst="rect">
            <a:avLst/>
          </a:prstGeom>
        </p:spPr>
      </p:pic>
      <p:sp>
        <p:nvSpPr>
          <p:cNvPr id="9" name="Title 1"/>
          <p:cNvSpPr>
            <a:spLocks noGrp="1"/>
          </p:cNvSpPr>
          <p:nvPr>
            <p:ph type="title"/>
          </p:nvPr>
        </p:nvSpPr>
        <p:spPr>
          <a:xfrm>
            <a:off x="1219200" y="549276"/>
            <a:ext cx="21945600" cy="2286000"/>
          </a:xfrm>
        </p:spPr>
        <p:txBody>
          <a:bodyPr/>
          <a:lstStyle/>
          <a:p>
            <a:r>
              <a:rPr lang="en-US" dirty="0" smtClean="0"/>
              <a:t>Migrated from Data Centers to Cloud</a:t>
            </a:r>
            <a:endParaRPr lang="en-US" dirty="0"/>
          </a:p>
        </p:txBody>
      </p:sp>
      <p:cxnSp>
        <p:nvCxnSpPr>
          <p:cNvPr id="12" name="Straight Arrow Connector 11"/>
          <p:cNvCxnSpPr/>
          <p:nvPr/>
        </p:nvCxnSpPr>
        <p:spPr>
          <a:xfrm>
            <a:off x="1300341" y="8183229"/>
            <a:ext cx="21788259" cy="3176"/>
          </a:xfrm>
          <a:prstGeom prst="straightConnector1">
            <a:avLst/>
          </a:prstGeom>
          <a:ln w="127000" cmpd="sng">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27142" y="8355521"/>
            <a:ext cx="3280993" cy="835389"/>
          </a:xfrm>
          <a:prstGeom prst="rect">
            <a:avLst/>
          </a:prstGeom>
          <a:noFill/>
        </p:spPr>
        <p:txBody>
          <a:bodyPr vert="horz" wrap="none" lIns="217709" tIns="108855" rIns="217709" bIns="108855" rtlCol="0">
            <a:spAutoFit/>
          </a:bodyPr>
          <a:lstStyle/>
          <a:p>
            <a:r>
              <a:rPr lang="en-US" sz="4000" dirty="0" smtClean="0"/>
              <a:t>Launch of API</a:t>
            </a:r>
            <a:endParaRPr lang="en-US" sz="4000" dirty="0"/>
          </a:p>
        </p:txBody>
      </p:sp>
      <p:sp>
        <p:nvSpPr>
          <p:cNvPr id="14" name="TextBox 13"/>
          <p:cNvSpPr txBox="1"/>
          <p:nvPr/>
        </p:nvSpPr>
        <p:spPr>
          <a:xfrm>
            <a:off x="20610231" y="8355521"/>
            <a:ext cx="1640169" cy="835389"/>
          </a:xfrm>
          <a:prstGeom prst="rect">
            <a:avLst/>
          </a:prstGeom>
          <a:noFill/>
        </p:spPr>
        <p:txBody>
          <a:bodyPr vert="horz" wrap="none" lIns="217709" tIns="108855" rIns="217709" bIns="108855" rtlCol="0">
            <a:spAutoFit/>
          </a:bodyPr>
          <a:lstStyle/>
          <a:p>
            <a:r>
              <a:rPr lang="en-US" sz="4000" dirty="0" smtClean="0"/>
              <a:t>Today</a:t>
            </a:r>
            <a:endParaRPr lang="en-US" sz="4000" dirty="0"/>
          </a:p>
        </p:txBody>
      </p:sp>
    </p:spTree>
    <p:extLst>
      <p:ext uri="{BB962C8B-B14F-4D97-AF65-F5344CB8AC3E}">
        <p14:creationId xmlns:p14="http://schemas.microsoft.com/office/powerpoint/2010/main" val="14333698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219200" y="549276"/>
            <a:ext cx="21945600" cy="2286000"/>
          </a:xfrm>
        </p:spPr>
        <p:txBody>
          <a:bodyPr>
            <a:normAutofit/>
          </a:bodyPr>
          <a:lstStyle/>
          <a:p>
            <a:r>
              <a:rPr lang="en-US" dirty="0" smtClean="0"/>
              <a:t>Becoming an International Streaming Company</a:t>
            </a:r>
            <a:endParaRPr lang="en-US" dirty="0"/>
          </a:p>
        </p:txBody>
      </p:sp>
      <p:pic>
        <p:nvPicPr>
          <p:cNvPr id="12" name="Picture 11"/>
          <p:cNvPicPr>
            <a:picLocks noChangeAspect="1"/>
          </p:cNvPicPr>
          <p:nvPr/>
        </p:nvPicPr>
        <p:blipFill>
          <a:blip r:embed="rId3"/>
          <a:stretch>
            <a:fillRect/>
          </a:stretch>
        </p:blipFill>
        <p:spPr>
          <a:xfrm>
            <a:off x="1143000" y="3048000"/>
            <a:ext cx="6515675" cy="4345801"/>
          </a:xfrm>
          <a:prstGeom prst="rect">
            <a:avLst/>
          </a:prstGeom>
        </p:spPr>
      </p:pic>
      <p:cxnSp>
        <p:nvCxnSpPr>
          <p:cNvPr id="8" name="Straight Arrow Connector 7"/>
          <p:cNvCxnSpPr/>
          <p:nvPr/>
        </p:nvCxnSpPr>
        <p:spPr>
          <a:xfrm>
            <a:off x="1300341" y="8183229"/>
            <a:ext cx="21788259" cy="3176"/>
          </a:xfrm>
          <a:prstGeom prst="straightConnector1">
            <a:avLst/>
          </a:prstGeom>
          <a:ln w="127000" cmpd="sng">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27142" y="8355521"/>
            <a:ext cx="3280993" cy="835389"/>
          </a:xfrm>
          <a:prstGeom prst="rect">
            <a:avLst/>
          </a:prstGeom>
          <a:noFill/>
        </p:spPr>
        <p:txBody>
          <a:bodyPr vert="horz" wrap="none" lIns="217709" tIns="108855" rIns="217709" bIns="108855" rtlCol="0">
            <a:spAutoFit/>
          </a:bodyPr>
          <a:lstStyle/>
          <a:p>
            <a:r>
              <a:rPr lang="en-US" sz="4000" dirty="0" smtClean="0"/>
              <a:t>Launch of API</a:t>
            </a:r>
            <a:endParaRPr lang="en-US" sz="4000" dirty="0"/>
          </a:p>
        </p:txBody>
      </p:sp>
      <p:sp>
        <p:nvSpPr>
          <p:cNvPr id="15" name="TextBox 14"/>
          <p:cNvSpPr txBox="1"/>
          <p:nvPr/>
        </p:nvSpPr>
        <p:spPr>
          <a:xfrm>
            <a:off x="20610231" y="8355521"/>
            <a:ext cx="1640169" cy="835389"/>
          </a:xfrm>
          <a:prstGeom prst="rect">
            <a:avLst/>
          </a:prstGeom>
          <a:noFill/>
        </p:spPr>
        <p:txBody>
          <a:bodyPr vert="horz" wrap="none" lIns="217709" tIns="108855" rIns="217709" bIns="108855" rtlCol="0">
            <a:spAutoFit/>
          </a:bodyPr>
          <a:lstStyle/>
          <a:p>
            <a:r>
              <a:rPr lang="en-US" sz="4000" dirty="0" smtClean="0"/>
              <a:t>Today</a:t>
            </a:r>
            <a:endParaRPr lang="en-US" sz="4000" dirty="0"/>
          </a:p>
        </p:txBody>
      </p:sp>
      <p:pic>
        <p:nvPicPr>
          <p:cNvPr id="10" name="Picture 9"/>
          <p:cNvPicPr>
            <a:picLocks noChangeAspect="1"/>
          </p:cNvPicPr>
          <p:nvPr/>
        </p:nvPicPr>
        <p:blipFill rotWithShape="1">
          <a:blip r:embed="rId4"/>
          <a:srcRect t="13321" b="9515"/>
          <a:stretch/>
        </p:blipFill>
        <p:spPr>
          <a:xfrm>
            <a:off x="15302985" y="3124200"/>
            <a:ext cx="7772915" cy="4495800"/>
          </a:xfrm>
          <a:prstGeom prst="rect">
            <a:avLst/>
          </a:prstGeom>
        </p:spPr>
      </p:pic>
    </p:spTree>
    <p:extLst>
      <p:ext uri="{BB962C8B-B14F-4D97-AF65-F5344CB8AC3E}">
        <p14:creationId xmlns:p14="http://schemas.microsoft.com/office/powerpoint/2010/main" val="2174727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181602"/>
            <a:ext cx="21945600" cy="4165600"/>
          </a:xfrm>
        </p:spPr>
        <p:txBody>
          <a:bodyPr/>
          <a:lstStyle/>
          <a:p>
            <a:pPr marL="0" indent="0" algn="ctr">
              <a:buNone/>
            </a:pPr>
            <a:r>
              <a:rPr lang="en-US" sz="7200" dirty="0" smtClean="0"/>
              <a:t>Many fundamental business changes</a:t>
            </a:r>
          </a:p>
          <a:p>
            <a:pPr marL="0" indent="0" algn="ctr">
              <a:buNone/>
            </a:pPr>
            <a:endParaRPr lang="en-US" sz="7200" dirty="0"/>
          </a:p>
          <a:p>
            <a:pPr marL="0" indent="0" algn="ctr">
              <a:buNone/>
            </a:pPr>
            <a:r>
              <a:rPr lang="en-US" sz="7200" dirty="0" smtClean="0"/>
              <a:t>No fundamental changes to the API</a:t>
            </a:r>
            <a:endParaRPr lang="en-US" sz="7200" dirty="0"/>
          </a:p>
        </p:txBody>
      </p:sp>
    </p:spTree>
    <p:extLst>
      <p:ext uri="{BB962C8B-B14F-4D97-AF65-F5344CB8AC3E}">
        <p14:creationId xmlns:p14="http://schemas.microsoft.com/office/powerpoint/2010/main" val="36914718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2268200"/>
            <a:ext cx="24384000" cy="1447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solidFill>
                <a:srgbClr val="000000"/>
              </a:solidFill>
              <a:effectLst/>
              <a:latin typeface="GillSans" charset="0"/>
              <a:ea typeface="ヒラギノ角ゴ ProN W3" charset="0"/>
              <a:cs typeface="ヒラギノ角ゴ ProN W3" charset="0"/>
              <a:sym typeface="GillSans" charset="0"/>
            </a:endParaRPr>
          </a:p>
        </p:txBody>
      </p:sp>
      <p:sp>
        <p:nvSpPr>
          <p:cNvPr id="2" name="Title 1"/>
          <p:cNvSpPr>
            <a:spLocks noGrp="1"/>
          </p:cNvSpPr>
          <p:nvPr>
            <p:ph type="title"/>
          </p:nvPr>
        </p:nvSpPr>
        <p:spPr>
          <a:xfrm>
            <a:off x="1219200" y="-128050"/>
            <a:ext cx="21945600" cy="2286000"/>
          </a:xfrm>
        </p:spPr>
        <p:txBody>
          <a:bodyPr/>
          <a:lstStyle/>
          <a:p>
            <a:r>
              <a:rPr lang="en-US" dirty="0" smtClean="0"/>
              <a:t>Netflix API Requests by Audience</a:t>
            </a:r>
            <a:endParaRPr lang="en-US" dirty="0"/>
          </a:p>
        </p:txBody>
      </p:sp>
      <p:graphicFrame>
        <p:nvGraphicFramePr>
          <p:cNvPr id="5" name="Chart 4"/>
          <p:cNvGraphicFramePr/>
          <p:nvPr>
            <p:extLst>
              <p:ext uri="{D42A27DB-BD31-4B8C-83A1-F6EECF244321}">
                <p14:modId xmlns:p14="http://schemas.microsoft.com/office/powerpoint/2010/main" val="3807109130"/>
              </p:ext>
            </p:extLst>
          </p:nvPr>
        </p:nvGraphicFramePr>
        <p:xfrm>
          <a:off x="1219200" y="2321380"/>
          <a:ext cx="22328144" cy="10982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2980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153"/>
          <p:cNvSpPr/>
          <p:nvPr/>
        </p:nvSpPr>
        <p:spPr bwMode="auto">
          <a:xfrm>
            <a:off x="0" y="12268200"/>
            <a:ext cx="24384000" cy="1447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solidFill>
                <a:srgbClr val="000000"/>
              </a:solidFill>
              <a:effectLst/>
              <a:latin typeface="GillSans" charset="0"/>
              <a:ea typeface="ヒラギノ角ゴ ProN W3" charset="0"/>
              <a:cs typeface="ヒラギノ角ゴ ProN W3" charset="0"/>
              <a:sym typeface="GillSans" charset="0"/>
            </a:endParaRPr>
          </a:p>
        </p:txBody>
      </p:sp>
      <p:sp>
        <p:nvSpPr>
          <p:cNvPr id="59" name="Rectangle 58"/>
          <p:cNvSpPr/>
          <p:nvPr/>
        </p:nvSpPr>
        <p:spPr>
          <a:xfrm>
            <a:off x="8551333" y="0"/>
            <a:ext cx="15832667" cy="13716000"/>
          </a:xfrm>
          <a:prstGeom prst="rect">
            <a:avLst/>
          </a:prstGeom>
          <a:solidFill>
            <a:schemeClr val="tx2">
              <a:lumMod val="60000"/>
              <a:lumOff val="40000"/>
              <a:alpha val="2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 name="Oval 4"/>
          <p:cNvSpPr/>
          <p:nvPr/>
        </p:nvSpPr>
        <p:spPr>
          <a:xfrm>
            <a:off x="10786538" y="36639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 name="Oval 5"/>
          <p:cNvSpPr/>
          <p:nvPr/>
        </p:nvSpPr>
        <p:spPr>
          <a:xfrm>
            <a:off x="14816674" y="1701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0" name="Oval 19"/>
          <p:cNvSpPr/>
          <p:nvPr/>
        </p:nvSpPr>
        <p:spPr>
          <a:xfrm>
            <a:off x="14647340" y="31750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1" name="Oval 20"/>
          <p:cNvSpPr/>
          <p:nvPr/>
        </p:nvSpPr>
        <p:spPr>
          <a:xfrm>
            <a:off x="12001506" y="844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2" name="Oval 21"/>
          <p:cNvSpPr/>
          <p:nvPr/>
        </p:nvSpPr>
        <p:spPr>
          <a:xfrm>
            <a:off x="12403674" y="39497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3" name="Oval 22"/>
          <p:cNvSpPr/>
          <p:nvPr/>
        </p:nvSpPr>
        <p:spPr>
          <a:xfrm>
            <a:off x="12403674" y="6305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4" name="Oval 23"/>
          <p:cNvSpPr/>
          <p:nvPr/>
        </p:nvSpPr>
        <p:spPr>
          <a:xfrm>
            <a:off x="16044338" y="48323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5" name="Oval 24"/>
          <p:cNvSpPr/>
          <p:nvPr/>
        </p:nvSpPr>
        <p:spPr>
          <a:xfrm>
            <a:off x="16023172" y="78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6" name="Oval 25"/>
          <p:cNvSpPr/>
          <p:nvPr/>
        </p:nvSpPr>
        <p:spPr>
          <a:xfrm>
            <a:off x="9715506" y="8585205"/>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7" name="Oval 26"/>
          <p:cNvSpPr/>
          <p:nvPr/>
        </p:nvSpPr>
        <p:spPr>
          <a:xfrm>
            <a:off x="19346340" y="3016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8" name="Oval 27"/>
          <p:cNvSpPr/>
          <p:nvPr/>
        </p:nvSpPr>
        <p:spPr>
          <a:xfrm>
            <a:off x="20269207" y="2273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9" name="Oval 28"/>
          <p:cNvSpPr/>
          <p:nvPr/>
        </p:nvSpPr>
        <p:spPr>
          <a:xfrm>
            <a:off x="21073540" y="5480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30" name="Oval 29"/>
          <p:cNvSpPr/>
          <p:nvPr/>
        </p:nvSpPr>
        <p:spPr>
          <a:xfrm>
            <a:off x="18542007" y="8210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31" name="Oval 30"/>
          <p:cNvSpPr/>
          <p:nvPr/>
        </p:nvSpPr>
        <p:spPr>
          <a:xfrm>
            <a:off x="14321372" y="4260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1" name="Oval 40"/>
          <p:cNvSpPr/>
          <p:nvPr/>
        </p:nvSpPr>
        <p:spPr>
          <a:xfrm>
            <a:off x="22536154" y="11607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2" name="Oval 41"/>
          <p:cNvSpPr/>
          <p:nvPr/>
        </p:nvSpPr>
        <p:spPr>
          <a:xfrm>
            <a:off x="20671372" y="9588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3" name="Oval 42"/>
          <p:cNvSpPr/>
          <p:nvPr/>
        </p:nvSpPr>
        <p:spPr>
          <a:xfrm>
            <a:off x="15642170" y="11036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5" name="Oval 44"/>
          <p:cNvSpPr/>
          <p:nvPr/>
        </p:nvSpPr>
        <p:spPr>
          <a:xfrm>
            <a:off x="20927487" y="3587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6" name="Oval 45"/>
          <p:cNvSpPr/>
          <p:nvPr/>
        </p:nvSpPr>
        <p:spPr>
          <a:xfrm>
            <a:off x="13610169" y="10255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7" name="Oval 46"/>
          <p:cNvSpPr/>
          <p:nvPr/>
        </p:nvSpPr>
        <p:spPr>
          <a:xfrm>
            <a:off x="16675103" y="6496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8" name="Oval 47"/>
          <p:cNvSpPr/>
          <p:nvPr/>
        </p:nvSpPr>
        <p:spPr>
          <a:xfrm>
            <a:off x="9715503" y="12465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9" name="Oval 48"/>
          <p:cNvSpPr/>
          <p:nvPr/>
        </p:nvSpPr>
        <p:spPr>
          <a:xfrm>
            <a:off x="12600522" y="8210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0" name="Oval 49"/>
          <p:cNvSpPr/>
          <p:nvPr/>
        </p:nvSpPr>
        <p:spPr>
          <a:xfrm>
            <a:off x="22133986" y="4260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1" name="Oval 50"/>
          <p:cNvSpPr/>
          <p:nvPr/>
        </p:nvSpPr>
        <p:spPr>
          <a:xfrm>
            <a:off x="14647340" y="8051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2" name="Oval 51"/>
          <p:cNvSpPr/>
          <p:nvPr/>
        </p:nvSpPr>
        <p:spPr>
          <a:xfrm>
            <a:off x="18857386" y="1416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3" name="Oval 52"/>
          <p:cNvSpPr/>
          <p:nvPr/>
        </p:nvSpPr>
        <p:spPr>
          <a:xfrm>
            <a:off x="21877874" y="2603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4" name="Oval 53"/>
          <p:cNvSpPr/>
          <p:nvPr/>
        </p:nvSpPr>
        <p:spPr>
          <a:xfrm>
            <a:off x="18139839" y="4260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5" name="Oval 54"/>
          <p:cNvSpPr/>
          <p:nvPr/>
        </p:nvSpPr>
        <p:spPr>
          <a:xfrm>
            <a:off x="14025039" y="11607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6" name="Oval 55"/>
          <p:cNvSpPr/>
          <p:nvPr/>
        </p:nvSpPr>
        <p:spPr>
          <a:xfrm>
            <a:off x="11197172" y="91567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7" name="Oval 56"/>
          <p:cNvSpPr/>
          <p:nvPr/>
        </p:nvSpPr>
        <p:spPr>
          <a:xfrm>
            <a:off x="22485356" y="10255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8" name="Oval 57"/>
          <p:cNvSpPr/>
          <p:nvPr/>
        </p:nvSpPr>
        <p:spPr>
          <a:xfrm>
            <a:off x="22887516" y="713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cxnSp>
        <p:nvCxnSpPr>
          <p:cNvPr id="61" name="Straight Arrow Connector 60"/>
          <p:cNvCxnSpPr>
            <a:stCxn id="59" idx="1"/>
          </p:cNvCxnSpPr>
          <p:nvPr/>
        </p:nvCxnSpPr>
        <p:spPr>
          <a:xfrm rot="10800000" flipV="1">
            <a:off x="5884343" y="6858003"/>
            <a:ext cx="2667000" cy="2"/>
          </a:xfrm>
          <a:prstGeom prst="straightConnector1">
            <a:avLst/>
          </a:prstGeom>
          <a:ln w="381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9108020" y="10826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4" name="Oval 63"/>
          <p:cNvSpPr/>
          <p:nvPr/>
        </p:nvSpPr>
        <p:spPr>
          <a:xfrm>
            <a:off x="9313338" y="713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5" name="Oval 64"/>
          <p:cNvSpPr/>
          <p:nvPr/>
        </p:nvSpPr>
        <p:spPr>
          <a:xfrm>
            <a:off x="13002687" y="94424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6" name="Oval 65"/>
          <p:cNvSpPr/>
          <p:nvPr/>
        </p:nvSpPr>
        <p:spPr>
          <a:xfrm>
            <a:off x="20671372" y="12179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7" name="Oval 66"/>
          <p:cNvSpPr/>
          <p:nvPr/>
        </p:nvSpPr>
        <p:spPr>
          <a:xfrm>
            <a:off x="17250839" y="11398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8" name="Oval 67"/>
          <p:cNvSpPr/>
          <p:nvPr/>
        </p:nvSpPr>
        <p:spPr>
          <a:xfrm>
            <a:off x="18139839" y="9302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9" name="Oval 68"/>
          <p:cNvSpPr/>
          <p:nvPr/>
        </p:nvSpPr>
        <p:spPr>
          <a:xfrm>
            <a:off x="20269204" y="1047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0" name="Oval 69"/>
          <p:cNvSpPr/>
          <p:nvPr/>
        </p:nvSpPr>
        <p:spPr>
          <a:xfrm>
            <a:off x="10922004" y="7639049"/>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1" name="Oval 70"/>
          <p:cNvSpPr/>
          <p:nvPr/>
        </p:nvSpPr>
        <p:spPr>
          <a:xfrm>
            <a:off x="9990668" y="654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2" name="Oval 71"/>
          <p:cNvSpPr/>
          <p:nvPr/>
        </p:nvSpPr>
        <p:spPr>
          <a:xfrm>
            <a:off x="15424156" y="12179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3" name="Oval 72"/>
          <p:cNvSpPr/>
          <p:nvPr/>
        </p:nvSpPr>
        <p:spPr>
          <a:xfrm>
            <a:off x="13404852" y="12750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4" name="Oval 73"/>
          <p:cNvSpPr/>
          <p:nvPr/>
        </p:nvSpPr>
        <p:spPr>
          <a:xfrm>
            <a:off x="11529487" y="12179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5" name="Oval 74"/>
          <p:cNvSpPr/>
          <p:nvPr/>
        </p:nvSpPr>
        <p:spPr>
          <a:xfrm>
            <a:off x="16848671" y="79883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6" name="Oval 75"/>
          <p:cNvSpPr/>
          <p:nvPr/>
        </p:nvSpPr>
        <p:spPr>
          <a:xfrm>
            <a:off x="18139839" y="713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7" name="Oval 76"/>
          <p:cNvSpPr/>
          <p:nvPr/>
        </p:nvSpPr>
        <p:spPr>
          <a:xfrm>
            <a:off x="20671372" y="68453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8" name="Oval 77"/>
          <p:cNvSpPr/>
          <p:nvPr/>
        </p:nvSpPr>
        <p:spPr>
          <a:xfrm>
            <a:off x="22682207" y="5302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9" name="Oval 78"/>
          <p:cNvSpPr/>
          <p:nvPr/>
        </p:nvSpPr>
        <p:spPr>
          <a:xfrm>
            <a:off x="14647340" y="52705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0" name="Oval 79"/>
          <p:cNvSpPr/>
          <p:nvPr/>
        </p:nvSpPr>
        <p:spPr>
          <a:xfrm>
            <a:off x="12805839" y="5016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1" name="Oval 80"/>
          <p:cNvSpPr/>
          <p:nvPr/>
        </p:nvSpPr>
        <p:spPr>
          <a:xfrm>
            <a:off x="22887519" y="8731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2" name="Oval 81"/>
          <p:cNvSpPr/>
          <p:nvPr/>
        </p:nvSpPr>
        <p:spPr>
          <a:xfrm>
            <a:off x="9108020" y="3397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3" name="Oval 82"/>
          <p:cNvSpPr/>
          <p:nvPr/>
        </p:nvSpPr>
        <p:spPr>
          <a:xfrm>
            <a:off x="9916586" y="2476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4" name="Oval 83"/>
          <p:cNvSpPr/>
          <p:nvPr/>
        </p:nvSpPr>
        <p:spPr>
          <a:xfrm>
            <a:off x="16933338" y="1619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5" name="Oval 84"/>
          <p:cNvSpPr/>
          <p:nvPr/>
        </p:nvSpPr>
        <p:spPr>
          <a:xfrm>
            <a:off x="17741903" y="558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6" name="Oval 85"/>
          <p:cNvSpPr/>
          <p:nvPr/>
        </p:nvSpPr>
        <p:spPr>
          <a:xfrm>
            <a:off x="21731820" y="558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7" name="Oval 86"/>
          <p:cNvSpPr/>
          <p:nvPr/>
        </p:nvSpPr>
        <p:spPr>
          <a:xfrm>
            <a:off x="22485351" y="1619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8" name="Oval 87"/>
          <p:cNvSpPr/>
          <p:nvPr/>
        </p:nvSpPr>
        <p:spPr>
          <a:xfrm>
            <a:off x="20074471" y="44450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9" name="Oval 88"/>
          <p:cNvSpPr/>
          <p:nvPr/>
        </p:nvSpPr>
        <p:spPr>
          <a:xfrm>
            <a:off x="22133986" y="6305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0" name="Oval 89"/>
          <p:cNvSpPr/>
          <p:nvPr/>
        </p:nvSpPr>
        <p:spPr>
          <a:xfrm>
            <a:off x="16937570" y="12750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1" name="Oval 90"/>
          <p:cNvSpPr/>
          <p:nvPr/>
        </p:nvSpPr>
        <p:spPr>
          <a:xfrm>
            <a:off x="18863740" y="124841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2" name="Oval 91"/>
          <p:cNvSpPr/>
          <p:nvPr/>
        </p:nvSpPr>
        <p:spPr>
          <a:xfrm>
            <a:off x="22133986" y="12750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pic>
        <p:nvPicPr>
          <p:cNvPr id="2" name="Picture 1"/>
          <p:cNvPicPr>
            <a:picLocks noChangeAspect="1"/>
          </p:cNvPicPr>
          <p:nvPr/>
        </p:nvPicPr>
        <p:blipFill>
          <a:blip r:embed="rId3"/>
          <a:stretch>
            <a:fillRect/>
          </a:stretch>
        </p:blipFill>
        <p:spPr>
          <a:xfrm flipH="1">
            <a:off x="22360604" y="1579394"/>
            <a:ext cx="1053827" cy="742948"/>
          </a:xfrm>
          <a:prstGeom prst="rect">
            <a:avLst/>
          </a:prstGeom>
        </p:spPr>
      </p:pic>
      <p:pic>
        <p:nvPicPr>
          <p:cNvPr id="93" name="Picture 92"/>
          <p:cNvPicPr>
            <a:picLocks noChangeAspect="1"/>
          </p:cNvPicPr>
          <p:nvPr/>
        </p:nvPicPr>
        <p:blipFill>
          <a:blip r:embed="rId3"/>
          <a:stretch>
            <a:fillRect/>
          </a:stretch>
        </p:blipFill>
        <p:spPr>
          <a:xfrm flipH="1">
            <a:off x="21607071" y="512942"/>
            <a:ext cx="1053827" cy="742948"/>
          </a:xfrm>
          <a:prstGeom prst="rect">
            <a:avLst/>
          </a:prstGeom>
        </p:spPr>
      </p:pic>
      <p:pic>
        <p:nvPicPr>
          <p:cNvPr id="94" name="Picture 93"/>
          <p:cNvPicPr>
            <a:picLocks noChangeAspect="1"/>
          </p:cNvPicPr>
          <p:nvPr/>
        </p:nvPicPr>
        <p:blipFill>
          <a:blip r:embed="rId3"/>
          <a:stretch>
            <a:fillRect/>
          </a:stretch>
        </p:blipFill>
        <p:spPr>
          <a:xfrm flipH="1">
            <a:off x="20150673" y="1044578"/>
            <a:ext cx="1053827" cy="742948"/>
          </a:xfrm>
          <a:prstGeom prst="rect">
            <a:avLst/>
          </a:prstGeom>
        </p:spPr>
      </p:pic>
      <p:pic>
        <p:nvPicPr>
          <p:cNvPr id="95" name="Picture 94"/>
          <p:cNvPicPr>
            <a:picLocks noChangeAspect="1"/>
          </p:cNvPicPr>
          <p:nvPr/>
        </p:nvPicPr>
        <p:blipFill>
          <a:blip r:embed="rId3"/>
          <a:stretch>
            <a:fillRect/>
          </a:stretch>
        </p:blipFill>
        <p:spPr>
          <a:xfrm flipH="1">
            <a:off x="18745772" y="1352554"/>
            <a:ext cx="1053827" cy="742948"/>
          </a:xfrm>
          <a:prstGeom prst="rect">
            <a:avLst/>
          </a:prstGeom>
        </p:spPr>
      </p:pic>
      <p:pic>
        <p:nvPicPr>
          <p:cNvPr id="96" name="Picture 95"/>
          <p:cNvPicPr>
            <a:picLocks noChangeAspect="1"/>
          </p:cNvPicPr>
          <p:nvPr/>
        </p:nvPicPr>
        <p:blipFill>
          <a:blip r:embed="rId3"/>
          <a:stretch>
            <a:fillRect/>
          </a:stretch>
        </p:blipFill>
        <p:spPr>
          <a:xfrm flipH="1">
            <a:off x="17612924" y="547162"/>
            <a:ext cx="1053827" cy="742948"/>
          </a:xfrm>
          <a:prstGeom prst="rect">
            <a:avLst/>
          </a:prstGeom>
        </p:spPr>
      </p:pic>
      <p:pic>
        <p:nvPicPr>
          <p:cNvPr id="97" name="Picture 96"/>
          <p:cNvPicPr>
            <a:picLocks noChangeAspect="1"/>
          </p:cNvPicPr>
          <p:nvPr/>
        </p:nvPicPr>
        <p:blipFill>
          <a:blip r:embed="rId3"/>
          <a:stretch>
            <a:fillRect/>
          </a:stretch>
        </p:blipFill>
        <p:spPr>
          <a:xfrm flipH="1">
            <a:off x="16827505" y="1540940"/>
            <a:ext cx="1053827" cy="742948"/>
          </a:xfrm>
          <a:prstGeom prst="rect">
            <a:avLst/>
          </a:prstGeom>
        </p:spPr>
      </p:pic>
      <p:pic>
        <p:nvPicPr>
          <p:cNvPr id="98" name="Picture 97"/>
          <p:cNvPicPr>
            <a:picLocks noChangeAspect="1"/>
          </p:cNvPicPr>
          <p:nvPr/>
        </p:nvPicPr>
        <p:blipFill>
          <a:blip r:embed="rId3"/>
          <a:stretch>
            <a:fillRect/>
          </a:stretch>
        </p:blipFill>
        <p:spPr>
          <a:xfrm flipH="1">
            <a:off x="15919588" y="695328"/>
            <a:ext cx="1053827" cy="742948"/>
          </a:xfrm>
          <a:prstGeom prst="rect">
            <a:avLst/>
          </a:prstGeom>
        </p:spPr>
      </p:pic>
      <p:pic>
        <p:nvPicPr>
          <p:cNvPr id="99" name="Picture 98"/>
          <p:cNvPicPr>
            <a:picLocks noChangeAspect="1"/>
          </p:cNvPicPr>
          <p:nvPr/>
        </p:nvPicPr>
        <p:blipFill>
          <a:blip r:embed="rId3"/>
          <a:stretch>
            <a:fillRect/>
          </a:stretch>
        </p:blipFill>
        <p:spPr>
          <a:xfrm flipH="1">
            <a:off x="9838785" y="609606"/>
            <a:ext cx="1053827" cy="742948"/>
          </a:xfrm>
          <a:prstGeom prst="rect">
            <a:avLst/>
          </a:prstGeom>
        </p:spPr>
      </p:pic>
      <p:pic>
        <p:nvPicPr>
          <p:cNvPr id="100" name="Picture 99"/>
          <p:cNvPicPr>
            <a:picLocks noChangeAspect="1"/>
          </p:cNvPicPr>
          <p:nvPr/>
        </p:nvPicPr>
        <p:blipFill>
          <a:blip r:embed="rId3"/>
          <a:stretch>
            <a:fillRect/>
          </a:stretch>
        </p:blipFill>
        <p:spPr>
          <a:xfrm flipH="1">
            <a:off x="11887478" y="781052"/>
            <a:ext cx="1053827" cy="742948"/>
          </a:xfrm>
          <a:prstGeom prst="rect">
            <a:avLst/>
          </a:prstGeom>
        </p:spPr>
      </p:pic>
      <p:pic>
        <p:nvPicPr>
          <p:cNvPr id="101" name="Picture 100"/>
          <p:cNvPicPr>
            <a:picLocks noChangeAspect="1"/>
          </p:cNvPicPr>
          <p:nvPr/>
        </p:nvPicPr>
        <p:blipFill>
          <a:blip r:embed="rId3"/>
          <a:stretch>
            <a:fillRect/>
          </a:stretch>
        </p:blipFill>
        <p:spPr>
          <a:xfrm flipH="1">
            <a:off x="14692268" y="1654534"/>
            <a:ext cx="1053827" cy="742948"/>
          </a:xfrm>
          <a:prstGeom prst="rect">
            <a:avLst/>
          </a:prstGeom>
        </p:spPr>
      </p:pic>
      <p:pic>
        <p:nvPicPr>
          <p:cNvPr id="102" name="Picture 101"/>
          <p:cNvPicPr>
            <a:picLocks noChangeAspect="1"/>
          </p:cNvPicPr>
          <p:nvPr/>
        </p:nvPicPr>
        <p:blipFill>
          <a:blip r:embed="rId3"/>
          <a:stretch>
            <a:fillRect/>
          </a:stretch>
        </p:blipFill>
        <p:spPr>
          <a:xfrm flipH="1">
            <a:off x="14538255" y="3121026"/>
            <a:ext cx="1053827" cy="742948"/>
          </a:xfrm>
          <a:prstGeom prst="rect">
            <a:avLst/>
          </a:prstGeom>
        </p:spPr>
      </p:pic>
      <p:pic>
        <p:nvPicPr>
          <p:cNvPr id="103" name="Picture 102"/>
          <p:cNvPicPr>
            <a:picLocks noChangeAspect="1"/>
          </p:cNvPicPr>
          <p:nvPr/>
        </p:nvPicPr>
        <p:blipFill>
          <a:blip r:embed="rId3"/>
          <a:stretch>
            <a:fillRect/>
          </a:stretch>
        </p:blipFill>
        <p:spPr>
          <a:xfrm flipH="1">
            <a:off x="13887588" y="530936"/>
            <a:ext cx="1053827" cy="742948"/>
          </a:xfrm>
          <a:prstGeom prst="rect">
            <a:avLst/>
          </a:prstGeom>
        </p:spPr>
      </p:pic>
      <p:pic>
        <p:nvPicPr>
          <p:cNvPr id="104" name="Picture 103"/>
          <p:cNvPicPr>
            <a:picLocks noChangeAspect="1"/>
          </p:cNvPicPr>
          <p:nvPr/>
        </p:nvPicPr>
        <p:blipFill>
          <a:blip r:embed="rId3"/>
          <a:stretch>
            <a:fillRect/>
          </a:stretch>
        </p:blipFill>
        <p:spPr>
          <a:xfrm flipH="1">
            <a:off x="12299487" y="3904194"/>
            <a:ext cx="1053827" cy="742948"/>
          </a:xfrm>
          <a:prstGeom prst="rect">
            <a:avLst/>
          </a:prstGeom>
        </p:spPr>
      </p:pic>
      <p:pic>
        <p:nvPicPr>
          <p:cNvPr id="105" name="Picture 104"/>
          <p:cNvPicPr>
            <a:picLocks noChangeAspect="1"/>
          </p:cNvPicPr>
          <p:nvPr/>
        </p:nvPicPr>
        <p:blipFill>
          <a:blip r:embed="rId3"/>
          <a:stretch>
            <a:fillRect/>
          </a:stretch>
        </p:blipFill>
        <p:spPr>
          <a:xfrm flipH="1">
            <a:off x="18015092" y="4204414"/>
            <a:ext cx="1053827" cy="742948"/>
          </a:xfrm>
          <a:prstGeom prst="rect">
            <a:avLst/>
          </a:prstGeom>
        </p:spPr>
      </p:pic>
      <p:pic>
        <p:nvPicPr>
          <p:cNvPr id="106" name="Picture 105"/>
          <p:cNvPicPr>
            <a:picLocks noChangeAspect="1"/>
          </p:cNvPicPr>
          <p:nvPr/>
        </p:nvPicPr>
        <p:blipFill>
          <a:blip r:embed="rId3"/>
          <a:stretch>
            <a:fillRect/>
          </a:stretch>
        </p:blipFill>
        <p:spPr>
          <a:xfrm flipH="1">
            <a:off x="15936497" y="4737104"/>
            <a:ext cx="1053827" cy="742948"/>
          </a:xfrm>
          <a:prstGeom prst="rect">
            <a:avLst/>
          </a:prstGeom>
        </p:spPr>
      </p:pic>
      <p:pic>
        <p:nvPicPr>
          <p:cNvPr id="107" name="Picture 106"/>
          <p:cNvPicPr>
            <a:picLocks noChangeAspect="1"/>
          </p:cNvPicPr>
          <p:nvPr/>
        </p:nvPicPr>
        <p:blipFill>
          <a:blip r:embed="rId3"/>
          <a:stretch>
            <a:fillRect/>
          </a:stretch>
        </p:blipFill>
        <p:spPr>
          <a:xfrm flipH="1">
            <a:off x="22729441" y="7074612"/>
            <a:ext cx="1053827" cy="742948"/>
          </a:xfrm>
          <a:prstGeom prst="rect">
            <a:avLst/>
          </a:prstGeom>
        </p:spPr>
      </p:pic>
      <p:pic>
        <p:nvPicPr>
          <p:cNvPr id="108" name="Picture 107"/>
          <p:cNvPicPr>
            <a:picLocks noChangeAspect="1"/>
          </p:cNvPicPr>
          <p:nvPr/>
        </p:nvPicPr>
        <p:blipFill>
          <a:blip r:embed="rId3"/>
          <a:stretch>
            <a:fillRect/>
          </a:stretch>
        </p:blipFill>
        <p:spPr>
          <a:xfrm flipH="1">
            <a:off x="21996071" y="6270274"/>
            <a:ext cx="1053827" cy="742948"/>
          </a:xfrm>
          <a:prstGeom prst="rect">
            <a:avLst/>
          </a:prstGeom>
        </p:spPr>
      </p:pic>
      <p:pic>
        <p:nvPicPr>
          <p:cNvPr id="109" name="Picture 108"/>
          <p:cNvPicPr>
            <a:picLocks noChangeAspect="1"/>
          </p:cNvPicPr>
          <p:nvPr/>
        </p:nvPicPr>
        <p:blipFill>
          <a:blip r:embed="rId3"/>
          <a:stretch>
            <a:fillRect/>
          </a:stretch>
        </p:blipFill>
        <p:spPr>
          <a:xfrm flipH="1">
            <a:off x="20955412" y="5403852"/>
            <a:ext cx="1053827" cy="742948"/>
          </a:xfrm>
          <a:prstGeom prst="rect">
            <a:avLst/>
          </a:prstGeom>
        </p:spPr>
      </p:pic>
      <p:pic>
        <p:nvPicPr>
          <p:cNvPr id="110" name="Picture 109"/>
          <p:cNvPicPr>
            <a:picLocks noChangeAspect="1"/>
          </p:cNvPicPr>
          <p:nvPr/>
        </p:nvPicPr>
        <p:blipFill>
          <a:blip r:embed="rId3"/>
          <a:stretch>
            <a:fillRect/>
          </a:stretch>
        </p:blipFill>
        <p:spPr>
          <a:xfrm flipH="1">
            <a:off x="22536151" y="5266976"/>
            <a:ext cx="1053827" cy="742948"/>
          </a:xfrm>
          <a:prstGeom prst="rect">
            <a:avLst/>
          </a:prstGeom>
        </p:spPr>
      </p:pic>
      <p:pic>
        <p:nvPicPr>
          <p:cNvPr id="111" name="Picture 110"/>
          <p:cNvPicPr>
            <a:picLocks noChangeAspect="1"/>
          </p:cNvPicPr>
          <p:nvPr/>
        </p:nvPicPr>
        <p:blipFill>
          <a:blip r:embed="rId3"/>
          <a:stretch>
            <a:fillRect/>
          </a:stretch>
        </p:blipFill>
        <p:spPr>
          <a:xfrm flipH="1">
            <a:off x="19949727" y="4388558"/>
            <a:ext cx="1053827" cy="742948"/>
          </a:xfrm>
          <a:prstGeom prst="rect">
            <a:avLst/>
          </a:prstGeom>
        </p:spPr>
      </p:pic>
      <p:pic>
        <p:nvPicPr>
          <p:cNvPr id="112" name="Picture 111"/>
          <p:cNvPicPr>
            <a:picLocks noChangeAspect="1"/>
          </p:cNvPicPr>
          <p:nvPr/>
        </p:nvPicPr>
        <p:blipFill>
          <a:blip r:embed="rId3"/>
          <a:stretch>
            <a:fillRect/>
          </a:stretch>
        </p:blipFill>
        <p:spPr>
          <a:xfrm flipH="1">
            <a:off x="22009239" y="4187474"/>
            <a:ext cx="1053827" cy="742948"/>
          </a:xfrm>
          <a:prstGeom prst="rect">
            <a:avLst/>
          </a:prstGeom>
        </p:spPr>
      </p:pic>
      <p:pic>
        <p:nvPicPr>
          <p:cNvPr id="113" name="Picture 112"/>
          <p:cNvPicPr>
            <a:picLocks noChangeAspect="1"/>
          </p:cNvPicPr>
          <p:nvPr/>
        </p:nvPicPr>
        <p:blipFill>
          <a:blip r:embed="rId3"/>
          <a:stretch>
            <a:fillRect/>
          </a:stretch>
        </p:blipFill>
        <p:spPr>
          <a:xfrm flipH="1">
            <a:off x="20818873" y="3491094"/>
            <a:ext cx="1053827" cy="742948"/>
          </a:xfrm>
          <a:prstGeom prst="rect">
            <a:avLst/>
          </a:prstGeom>
        </p:spPr>
      </p:pic>
      <p:pic>
        <p:nvPicPr>
          <p:cNvPr id="114" name="Picture 113"/>
          <p:cNvPicPr>
            <a:picLocks noChangeAspect="1"/>
          </p:cNvPicPr>
          <p:nvPr/>
        </p:nvPicPr>
        <p:blipFill>
          <a:blip r:embed="rId3"/>
          <a:stretch>
            <a:fillRect/>
          </a:stretch>
        </p:blipFill>
        <p:spPr>
          <a:xfrm flipH="1">
            <a:off x="21736759" y="2531188"/>
            <a:ext cx="1053827" cy="742948"/>
          </a:xfrm>
          <a:prstGeom prst="rect">
            <a:avLst/>
          </a:prstGeom>
        </p:spPr>
      </p:pic>
      <p:pic>
        <p:nvPicPr>
          <p:cNvPr id="115" name="Picture 114"/>
          <p:cNvPicPr>
            <a:picLocks noChangeAspect="1"/>
          </p:cNvPicPr>
          <p:nvPr/>
        </p:nvPicPr>
        <p:blipFill>
          <a:blip r:embed="rId3"/>
          <a:stretch>
            <a:fillRect/>
          </a:stretch>
        </p:blipFill>
        <p:spPr>
          <a:xfrm flipH="1">
            <a:off x="19176815" y="2921002"/>
            <a:ext cx="1053827" cy="742948"/>
          </a:xfrm>
          <a:prstGeom prst="rect">
            <a:avLst/>
          </a:prstGeom>
        </p:spPr>
      </p:pic>
      <p:pic>
        <p:nvPicPr>
          <p:cNvPr id="116" name="Picture 115"/>
          <p:cNvPicPr>
            <a:picLocks noChangeAspect="1"/>
          </p:cNvPicPr>
          <p:nvPr/>
        </p:nvPicPr>
        <p:blipFill>
          <a:blip r:embed="rId3"/>
          <a:stretch>
            <a:fillRect/>
          </a:stretch>
        </p:blipFill>
        <p:spPr>
          <a:xfrm flipH="1">
            <a:off x="20150673" y="2233794"/>
            <a:ext cx="1053827" cy="742948"/>
          </a:xfrm>
          <a:prstGeom prst="rect">
            <a:avLst/>
          </a:prstGeom>
        </p:spPr>
      </p:pic>
      <p:pic>
        <p:nvPicPr>
          <p:cNvPr id="117" name="Picture 116"/>
          <p:cNvPicPr>
            <a:picLocks noChangeAspect="1"/>
          </p:cNvPicPr>
          <p:nvPr/>
        </p:nvPicPr>
        <p:blipFill>
          <a:blip r:embed="rId3"/>
          <a:stretch>
            <a:fillRect/>
          </a:stretch>
        </p:blipFill>
        <p:spPr>
          <a:xfrm flipH="1">
            <a:off x="18019321" y="7074612"/>
            <a:ext cx="1053827" cy="742948"/>
          </a:xfrm>
          <a:prstGeom prst="rect">
            <a:avLst/>
          </a:prstGeom>
        </p:spPr>
      </p:pic>
      <p:pic>
        <p:nvPicPr>
          <p:cNvPr id="118" name="Picture 117"/>
          <p:cNvPicPr>
            <a:picLocks noChangeAspect="1"/>
          </p:cNvPicPr>
          <p:nvPr/>
        </p:nvPicPr>
        <p:blipFill>
          <a:blip r:embed="rId3"/>
          <a:stretch>
            <a:fillRect/>
          </a:stretch>
        </p:blipFill>
        <p:spPr>
          <a:xfrm flipH="1">
            <a:off x="9188591" y="7067554"/>
            <a:ext cx="1053827" cy="742948"/>
          </a:xfrm>
          <a:prstGeom prst="rect">
            <a:avLst/>
          </a:prstGeom>
        </p:spPr>
      </p:pic>
      <p:pic>
        <p:nvPicPr>
          <p:cNvPr id="119" name="Picture 118"/>
          <p:cNvPicPr>
            <a:picLocks noChangeAspect="1"/>
          </p:cNvPicPr>
          <p:nvPr/>
        </p:nvPicPr>
        <p:blipFill>
          <a:blip r:embed="rId3"/>
          <a:stretch>
            <a:fillRect/>
          </a:stretch>
        </p:blipFill>
        <p:spPr>
          <a:xfrm flipH="1">
            <a:off x="12250100" y="6223356"/>
            <a:ext cx="1053827" cy="742948"/>
          </a:xfrm>
          <a:prstGeom prst="rect">
            <a:avLst/>
          </a:prstGeom>
        </p:spPr>
      </p:pic>
      <p:pic>
        <p:nvPicPr>
          <p:cNvPr id="120" name="Picture 119"/>
          <p:cNvPicPr>
            <a:picLocks noChangeAspect="1"/>
          </p:cNvPicPr>
          <p:nvPr/>
        </p:nvPicPr>
        <p:blipFill>
          <a:blip r:embed="rId3"/>
          <a:stretch>
            <a:fillRect/>
          </a:stretch>
        </p:blipFill>
        <p:spPr>
          <a:xfrm flipH="1">
            <a:off x="12681092" y="4945594"/>
            <a:ext cx="1053827" cy="742948"/>
          </a:xfrm>
          <a:prstGeom prst="rect">
            <a:avLst/>
          </a:prstGeom>
        </p:spPr>
      </p:pic>
      <p:pic>
        <p:nvPicPr>
          <p:cNvPr id="121" name="Picture 120"/>
          <p:cNvPicPr>
            <a:picLocks noChangeAspect="1"/>
          </p:cNvPicPr>
          <p:nvPr/>
        </p:nvPicPr>
        <p:blipFill>
          <a:blip r:embed="rId3"/>
          <a:stretch>
            <a:fillRect/>
          </a:stretch>
        </p:blipFill>
        <p:spPr>
          <a:xfrm flipH="1">
            <a:off x="8939193" y="3295302"/>
            <a:ext cx="1053827" cy="742948"/>
          </a:xfrm>
          <a:prstGeom prst="rect">
            <a:avLst/>
          </a:prstGeom>
        </p:spPr>
      </p:pic>
      <p:pic>
        <p:nvPicPr>
          <p:cNvPr id="122" name="Picture 121"/>
          <p:cNvPicPr>
            <a:picLocks noChangeAspect="1"/>
          </p:cNvPicPr>
          <p:nvPr/>
        </p:nvPicPr>
        <p:blipFill>
          <a:blip r:embed="rId3"/>
          <a:stretch>
            <a:fillRect/>
          </a:stretch>
        </p:blipFill>
        <p:spPr>
          <a:xfrm flipH="1">
            <a:off x="9777399" y="2432054"/>
            <a:ext cx="1053827" cy="742948"/>
          </a:xfrm>
          <a:prstGeom prst="rect">
            <a:avLst/>
          </a:prstGeom>
        </p:spPr>
      </p:pic>
      <p:pic>
        <p:nvPicPr>
          <p:cNvPr id="123" name="Picture 122"/>
          <p:cNvPicPr>
            <a:picLocks noChangeAspect="1"/>
          </p:cNvPicPr>
          <p:nvPr/>
        </p:nvPicPr>
        <p:blipFill>
          <a:blip r:embed="rId3"/>
          <a:stretch>
            <a:fillRect/>
          </a:stretch>
        </p:blipFill>
        <p:spPr>
          <a:xfrm flipH="1">
            <a:off x="10672511" y="3578226"/>
            <a:ext cx="1053827" cy="742948"/>
          </a:xfrm>
          <a:prstGeom prst="rect">
            <a:avLst/>
          </a:prstGeom>
        </p:spPr>
      </p:pic>
      <p:pic>
        <p:nvPicPr>
          <p:cNvPr id="124" name="Picture 123"/>
          <p:cNvPicPr>
            <a:picLocks noChangeAspect="1"/>
          </p:cNvPicPr>
          <p:nvPr/>
        </p:nvPicPr>
        <p:blipFill>
          <a:blip r:embed="rId3"/>
          <a:stretch>
            <a:fillRect/>
          </a:stretch>
        </p:blipFill>
        <p:spPr>
          <a:xfrm flipH="1">
            <a:off x="22361079" y="10198810"/>
            <a:ext cx="1053827" cy="742948"/>
          </a:xfrm>
          <a:prstGeom prst="rect">
            <a:avLst/>
          </a:prstGeom>
        </p:spPr>
      </p:pic>
      <p:pic>
        <p:nvPicPr>
          <p:cNvPr id="125" name="Picture 124"/>
          <p:cNvPicPr>
            <a:picLocks noChangeAspect="1"/>
          </p:cNvPicPr>
          <p:nvPr/>
        </p:nvPicPr>
        <p:blipFill>
          <a:blip r:embed="rId3"/>
          <a:stretch>
            <a:fillRect/>
          </a:stretch>
        </p:blipFill>
        <p:spPr>
          <a:xfrm flipH="1">
            <a:off x="22729441" y="8638476"/>
            <a:ext cx="1053827" cy="742948"/>
          </a:xfrm>
          <a:prstGeom prst="rect">
            <a:avLst/>
          </a:prstGeom>
        </p:spPr>
      </p:pic>
      <p:pic>
        <p:nvPicPr>
          <p:cNvPr id="126" name="Picture 125"/>
          <p:cNvPicPr>
            <a:picLocks noChangeAspect="1"/>
          </p:cNvPicPr>
          <p:nvPr/>
        </p:nvPicPr>
        <p:blipFill>
          <a:blip r:embed="rId3"/>
          <a:stretch>
            <a:fillRect/>
          </a:stretch>
        </p:blipFill>
        <p:spPr>
          <a:xfrm flipH="1">
            <a:off x="20546625" y="6826608"/>
            <a:ext cx="1053827" cy="742948"/>
          </a:xfrm>
          <a:prstGeom prst="rect">
            <a:avLst/>
          </a:prstGeom>
        </p:spPr>
      </p:pic>
      <p:pic>
        <p:nvPicPr>
          <p:cNvPr id="127" name="Picture 126"/>
          <p:cNvPicPr>
            <a:picLocks noChangeAspect="1"/>
          </p:cNvPicPr>
          <p:nvPr/>
        </p:nvPicPr>
        <p:blipFill>
          <a:blip r:embed="rId3"/>
          <a:stretch>
            <a:fillRect/>
          </a:stretch>
        </p:blipFill>
        <p:spPr>
          <a:xfrm flipH="1">
            <a:off x="16519687" y="6430084"/>
            <a:ext cx="1053827" cy="742948"/>
          </a:xfrm>
          <a:prstGeom prst="rect">
            <a:avLst/>
          </a:prstGeom>
        </p:spPr>
      </p:pic>
      <p:pic>
        <p:nvPicPr>
          <p:cNvPr id="128" name="Picture 127"/>
          <p:cNvPicPr>
            <a:picLocks noChangeAspect="1"/>
          </p:cNvPicPr>
          <p:nvPr/>
        </p:nvPicPr>
        <p:blipFill>
          <a:blip r:embed="rId3"/>
          <a:stretch>
            <a:fillRect/>
          </a:stretch>
        </p:blipFill>
        <p:spPr>
          <a:xfrm flipH="1">
            <a:off x="14552881" y="5194304"/>
            <a:ext cx="1053827" cy="742948"/>
          </a:xfrm>
          <a:prstGeom prst="rect">
            <a:avLst/>
          </a:prstGeom>
        </p:spPr>
      </p:pic>
      <p:pic>
        <p:nvPicPr>
          <p:cNvPr id="129" name="Picture 128"/>
          <p:cNvPicPr>
            <a:picLocks noChangeAspect="1"/>
          </p:cNvPicPr>
          <p:nvPr/>
        </p:nvPicPr>
        <p:blipFill>
          <a:blip r:embed="rId3"/>
          <a:stretch>
            <a:fillRect/>
          </a:stretch>
        </p:blipFill>
        <p:spPr>
          <a:xfrm flipH="1">
            <a:off x="14171556" y="4210764"/>
            <a:ext cx="1053827" cy="742948"/>
          </a:xfrm>
          <a:prstGeom prst="rect">
            <a:avLst/>
          </a:prstGeom>
        </p:spPr>
      </p:pic>
      <p:pic>
        <p:nvPicPr>
          <p:cNvPr id="130" name="Picture 129"/>
          <p:cNvPicPr>
            <a:picLocks noChangeAspect="1"/>
          </p:cNvPicPr>
          <p:nvPr/>
        </p:nvPicPr>
        <p:blipFill>
          <a:blip r:embed="rId3"/>
          <a:stretch>
            <a:fillRect/>
          </a:stretch>
        </p:blipFill>
        <p:spPr>
          <a:xfrm flipH="1">
            <a:off x="20532324" y="9544410"/>
            <a:ext cx="1053827" cy="742948"/>
          </a:xfrm>
          <a:prstGeom prst="rect">
            <a:avLst/>
          </a:prstGeom>
        </p:spPr>
      </p:pic>
      <p:pic>
        <p:nvPicPr>
          <p:cNvPr id="131" name="Picture 130"/>
          <p:cNvPicPr>
            <a:picLocks noChangeAspect="1"/>
          </p:cNvPicPr>
          <p:nvPr/>
        </p:nvPicPr>
        <p:blipFill>
          <a:blip r:embed="rId3"/>
          <a:stretch>
            <a:fillRect/>
          </a:stretch>
        </p:blipFill>
        <p:spPr>
          <a:xfrm flipH="1">
            <a:off x="18015092" y="9217026"/>
            <a:ext cx="1053827" cy="742948"/>
          </a:xfrm>
          <a:prstGeom prst="rect">
            <a:avLst/>
          </a:prstGeom>
        </p:spPr>
      </p:pic>
      <p:pic>
        <p:nvPicPr>
          <p:cNvPr id="132" name="Picture 131"/>
          <p:cNvPicPr>
            <a:picLocks noChangeAspect="1"/>
          </p:cNvPicPr>
          <p:nvPr/>
        </p:nvPicPr>
        <p:blipFill>
          <a:blip r:embed="rId3"/>
          <a:stretch>
            <a:fillRect/>
          </a:stretch>
        </p:blipFill>
        <p:spPr>
          <a:xfrm flipH="1">
            <a:off x="13487297" y="10198810"/>
            <a:ext cx="1053827" cy="742948"/>
          </a:xfrm>
          <a:prstGeom prst="rect">
            <a:avLst/>
          </a:prstGeom>
        </p:spPr>
      </p:pic>
      <p:pic>
        <p:nvPicPr>
          <p:cNvPr id="133" name="Picture 132"/>
          <p:cNvPicPr>
            <a:picLocks noChangeAspect="1"/>
          </p:cNvPicPr>
          <p:nvPr/>
        </p:nvPicPr>
        <p:blipFill>
          <a:blip r:embed="rId3"/>
          <a:stretch>
            <a:fillRect/>
          </a:stretch>
        </p:blipFill>
        <p:spPr>
          <a:xfrm flipH="1">
            <a:off x="12877940" y="9388832"/>
            <a:ext cx="1053827" cy="742948"/>
          </a:xfrm>
          <a:prstGeom prst="rect">
            <a:avLst/>
          </a:prstGeom>
        </p:spPr>
      </p:pic>
      <p:pic>
        <p:nvPicPr>
          <p:cNvPr id="134" name="Picture 133"/>
          <p:cNvPicPr>
            <a:picLocks noChangeAspect="1"/>
          </p:cNvPicPr>
          <p:nvPr/>
        </p:nvPicPr>
        <p:blipFill>
          <a:blip r:embed="rId3"/>
          <a:stretch>
            <a:fillRect/>
          </a:stretch>
        </p:blipFill>
        <p:spPr>
          <a:xfrm flipH="1">
            <a:off x="11063956" y="9070978"/>
            <a:ext cx="1053827" cy="742948"/>
          </a:xfrm>
          <a:prstGeom prst="rect">
            <a:avLst/>
          </a:prstGeom>
        </p:spPr>
      </p:pic>
      <p:pic>
        <p:nvPicPr>
          <p:cNvPr id="135" name="Picture 134"/>
          <p:cNvPicPr>
            <a:picLocks noChangeAspect="1"/>
          </p:cNvPicPr>
          <p:nvPr/>
        </p:nvPicPr>
        <p:blipFill>
          <a:blip r:embed="rId3"/>
          <a:stretch>
            <a:fillRect/>
          </a:stretch>
        </p:blipFill>
        <p:spPr>
          <a:xfrm flipH="1">
            <a:off x="9590756" y="8510418"/>
            <a:ext cx="1053827" cy="742948"/>
          </a:xfrm>
          <a:prstGeom prst="rect">
            <a:avLst/>
          </a:prstGeom>
        </p:spPr>
      </p:pic>
      <p:pic>
        <p:nvPicPr>
          <p:cNvPr id="136" name="Picture 135"/>
          <p:cNvPicPr>
            <a:picLocks noChangeAspect="1"/>
          </p:cNvPicPr>
          <p:nvPr/>
        </p:nvPicPr>
        <p:blipFill>
          <a:blip r:embed="rId3"/>
          <a:stretch>
            <a:fillRect/>
          </a:stretch>
        </p:blipFill>
        <p:spPr>
          <a:xfrm flipH="1">
            <a:off x="10790847" y="7557916"/>
            <a:ext cx="1053827" cy="742948"/>
          </a:xfrm>
          <a:prstGeom prst="rect">
            <a:avLst/>
          </a:prstGeom>
        </p:spPr>
      </p:pic>
      <p:pic>
        <p:nvPicPr>
          <p:cNvPr id="137" name="Picture 136"/>
          <p:cNvPicPr>
            <a:picLocks noChangeAspect="1"/>
          </p:cNvPicPr>
          <p:nvPr/>
        </p:nvPicPr>
        <p:blipFill>
          <a:blip r:embed="rId3"/>
          <a:stretch>
            <a:fillRect/>
          </a:stretch>
        </p:blipFill>
        <p:spPr>
          <a:xfrm flipH="1">
            <a:off x="12475772" y="8131886"/>
            <a:ext cx="1053827" cy="742948"/>
          </a:xfrm>
          <a:prstGeom prst="rect">
            <a:avLst/>
          </a:prstGeom>
        </p:spPr>
      </p:pic>
      <p:pic>
        <p:nvPicPr>
          <p:cNvPr id="138" name="Picture 137"/>
          <p:cNvPicPr>
            <a:picLocks noChangeAspect="1"/>
          </p:cNvPicPr>
          <p:nvPr/>
        </p:nvPicPr>
        <p:blipFill>
          <a:blip r:embed="rId3"/>
          <a:stretch>
            <a:fillRect/>
          </a:stretch>
        </p:blipFill>
        <p:spPr>
          <a:xfrm flipH="1">
            <a:off x="14538255" y="7988302"/>
            <a:ext cx="1053827" cy="742948"/>
          </a:xfrm>
          <a:prstGeom prst="rect">
            <a:avLst/>
          </a:prstGeom>
        </p:spPr>
      </p:pic>
      <p:pic>
        <p:nvPicPr>
          <p:cNvPr id="139" name="Picture 138"/>
          <p:cNvPicPr>
            <a:picLocks noChangeAspect="1"/>
          </p:cNvPicPr>
          <p:nvPr/>
        </p:nvPicPr>
        <p:blipFill>
          <a:blip r:embed="rId3"/>
          <a:stretch>
            <a:fillRect/>
          </a:stretch>
        </p:blipFill>
        <p:spPr>
          <a:xfrm flipH="1">
            <a:off x="16712071" y="7877886"/>
            <a:ext cx="1053827" cy="742948"/>
          </a:xfrm>
          <a:prstGeom prst="rect">
            <a:avLst/>
          </a:prstGeom>
        </p:spPr>
      </p:pic>
      <p:pic>
        <p:nvPicPr>
          <p:cNvPr id="140" name="Picture 139"/>
          <p:cNvPicPr>
            <a:picLocks noChangeAspect="1"/>
          </p:cNvPicPr>
          <p:nvPr/>
        </p:nvPicPr>
        <p:blipFill>
          <a:blip r:embed="rId3"/>
          <a:stretch>
            <a:fillRect/>
          </a:stretch>
        </p:blipFill>
        <p:spPr>
          <a:xfrm flipH="1">
            <a:off x="18417257" y="8131886"/>
            <a:ext cx="1053827" cy="742948"/>
          </a:xfrm>
          <a:prstGeom prst="rect">
            <a:avLst/>
          </a:prstGeom>
        </p:spPr>
      </p:pic>
      <p:pic>
        <p:nvPicPr>
          <p:cNvPr id="141" name="Picture 140"/>
          <p:cNvPicPr>
            <a:picLocks noChangeAspect="1"/>
          </p:cNvPicPr>
          <p:nvPr/>
        </p:nvPicPr>
        <p:blipFill>
          <a:blip r:embed="rId3"/>
          <a:stretch>
            <a:fillRect/>
          </a:stretch>
        </p:blipFill>
        <p:spPr>
          <a:xfrm flipH="1">
            <a:off x="15326897" y="12112626"/>
            <a:ext cx="1053827" cy="742948"/>
          </a:xfrm>
          <a:prstGeom prst="rect">
            <a:avLst/>
          </a:prstGeom>
        </p:spPr>
      </p:pic>
      <p:pic>
        <p:nvPicPr>
          <p:cNvPr id="142" name="Picture 141"/>
          <p:cNvPicPr>
            <a:picLocks noChangeAspect="1"/>
          </p:cNvPicPr>
          <p:nvPr/>
        </p:nvPicPr>
        <p:blipFill>
          <a:blip r:embed="rId3"/>
          <a:stretch>
            <a:fillRect/>
          </a:stretch>
        </p:blipFill>
        <p:spPr>
          <a:xfrm flipH="1">
            <a:off x="16827505" y="12664030"/>
            <a:ext cx="1053827" cy="742948"/>
          </a:xfrm>
          <a:prstGeom prst="rect">
            <a:avLst/>
          </a:prstGeom>
        </p:spPr>
      </p:pic>
      <p:pic>
        <p:nvPicPr>
          <p:cNvPr id="143" name="Picture 142"/>
          <p:cNvPicPr>
            <a:picLocks noChangeAspect="1"/>
          </p:cNvPicPr>
          <p:nvPr/>
        </p:nvPicPr>
        <p:blipFill>
          <a:blip r:embed="rId3"/>
          <a:stretch>
            <a:fillRect/>
          </a:stretch>
        </p:blipFill>
        <p:spPr>
          <a:xfrm flipH="1">
            <a:off x="15517423" y="10941758"/>
            <a:ext cx="1053827" cy="742948"/>
          </a:xfrm>
          <a:prstGeom prst="rect">
            <a:avLst/>
          </a:prstGeom>
        </p:spPr>
      </p:pic>
      <p:pic>
        <p:nvPicPr>
          <p:cNvPr id="144" name="Picture 143"/>
          <p:cNvPicPr>
            <a:picLocks noChangeAspect="1"/>
          </p:cNvPicPr>
          <p:nvPr/>
        </p:nvPicPr>
        <p:blipFill>
          <a:blip r:embed="rId3"/>
          <a:stretch>
            <a:fillRect/>
          </a:stretch>
        </p:blipFill>
        <p:spPr>
          <a:xfrm flipH="1">
            <a:off x="17126092" y="11353456"/>
            <a:ext cx="1053827" cy="742948"/>
          </a:xfrm>
          <a:prstGeom prst="rect">
            <a:avLst/>
          </a:prstGeom>
        </p:spPr>
      </p:pic>
      <p:pic>
        <p:nvPicPr>
          <p:cNvPr id="145" name="Picture 144"/>
          <p:cNvPicPr>
            <a:picLocks noChangeAspect="1"/>
          </p:cNvPicPr>
          <p:nvPr/>
        </p:nvPicPr>
        <p:blipFill>
          <a:blip r:embed="rId3"/>
          <a:stretch>
            <a:fillRect/>
          </a:stretch>
        </p:blipFill>
        <p:spPr>
          <a:xfrm flipH="1">
            <a:off x="18745772" y="12379328"/>
            <a:ext cx="1053827" cy="742948"/>
          </a:xfrm>
          <a:prstGeom prst="rect">
            <a:avLst/>
          </a:prstGeom>
        </p:spPr>
      </p:pic>
      <p:pic>
        <p:nvPicPr>
          <p:cNvPr id="146" name="Picture 145"/>
          <p:cNvPicPr>
            <a:picLocks noChangeAspect="1"/>
          </p:cNvPicPr>
          <p:nvPr/>
        </p:nvPicPr>
        <p:blipFill>
          <a:blip r:embed="rId3"/>
          <a:stretch>
            <a:fillRect/>
          </a:stretch>
        </p:blipFill>
        <p:spPr>
          <a:xfrm flipH="1">
            <a:off x="20546623" y="12096404"/>
            <a:ext cx="1053827" cy="742948"/>
          </a:xfrm>
          <a:prstGeom prst="rect">
            <a:avLst/>
          </a:prstGeom>
        </p:spPr>
      </p:pic>
      <p:pic>
        <p:nvPicPr>
          <p:cNvPr id="147" name="Picture 146"/>
          <p:cNvPicPr>
            <a:picLocks noChangeAspect="1"/>
          </p:cNvPicPr>
          <p:nvPr/>
        </p:nvPicPr>
        <p:blipFill>
          <a:blip r:embed="rId3"/>
          <a:stretch>
            <a:fillRect/>
          </a:stretch>
        </p:blipFill>
        <p:spPr>
          <a:xfrm flipH="1">
            <a:off x="21996071" y="12665080"/>
            <a:ext cx="1053827" cy="742948"/>
          </a:xfrm>
          <a:prstGeom prst="rect">
            <a:avLst/>
          </a:prstGeom>
        </p:spPr>
      </p:pic>
      <p:pic>
        <p:nvPicPr>
          <p:cNvPr id="148" name="Picture 147"/>
          <p:cNvPicPr>
            <a:picLocks noChangeAspect="1"/>
          </p:cNvPicPr>
          <p:nvPr/>
        </p:nvPicPr>
        <p:blipFill>
          <a:blip r:embed="rId3"/>
          <a:stretch>
            <a:fillRect/>
          </a:stretch>
        </p:blipFill>
        <p:spPr>
          <a:xfrm flipH="1">
            <a:off x="22398708" y="11550298"/>
            <a:ext cx="1053827" cy="742948"/>
          </a:xfrm>
          <a:prstGeom prst="rect">
            <a:avLst/>
          </a:prstGeom>
        </p:spPr>
      </p:pic>
      <p:pic>
        <p:nvPicPr>
          <p:cNvPr id="149" name="Picture 148"/>
          <p:cNvPicPr>
            <a:picLocks noChangeAspect="1"/>
          </p:cNvPicPr>
          <p:nvPr/>
        </p:nvPicPr>
        <p:blipFill>
          <a:blip r:embed="rId3"/>
          <a:stretch>
            <a:fillRect/>
          </a:stretch>
        </p:blipFill>
        <p:spPr>
          <a:xfrm flipH="1">
            <a:off x="9590756" y="12383212"/>
            <a:ext cx="1053827" cy="742948"/>
          </a:xfrm>
          <a:prstGeom prst="rect">
            <a:avLst/>
          </a:prstGeom>
        </p:spPr>
      </p:pic>
      <p:pic>
        <p:nvPicPr>
          <p:cNvPr id="150" name="Picture 149"/>
          <p:cNvPicPr>
            <a:picLocks noChangeAspect="1"/>
          </p:cNvPicPr>
          <p:nvPr/>
        </p:nvPicPr>
        <p:blipFill>
          <a:blip r:embed="rId3"/>
          <a:stretch>
            <a:fillRect/>
          </a:stretch>
        </p:blipFill>
        <p:spPr>
          <a:xfrm flipH="1">
            <a:off x="8976823" y="10749848"/>
            <a:ext cx="1053827" cy="742948"/>
          </a:xfrm>
          <a:prstGeom prst="rect">
            <a:avLst/>
          </a:prstGeom>
        </p:spPr>
      </p:pic>
      <p:pic>
        <p:nvPicPr>
          <p:cNvPr id="151" name="Picture 150"/>
          <p:cNvPicPr>
            <a:picLocks noChangeAspect="1"/>
          </p:cNvPicPr>
          <p:nvPr/>
        </p:nvPicPr>
        <p:blipFill>
          <a:blip r:embed="rId3"/>
          <a:stretch>
            <a:fillRect/>
          </a:stretch>
        </p:blipFill>
        <p:spPr>
          <a:xfrm flipH="1">
            <a:off x="13267545" y="12684128"/>
            <a:ext cx="1053827" cy="742948"/>
          </a:xfrm>
          <a:prstGeom prst="rect">
            <a:avLst/>
          </a:prstGeom>
        </p:spPr>
      </p:pic>
      <p:pic>
        <p:nvPicPr>
          <p:cNvPr id="152" name="Picture 151"/>
          <p:cNvPicPr>
            <a:picLocks noChangeAspect="1"/>
          </p:cNvPicPr>
          <p:nvPr/>
        </p:nvPicPr>
        <p:blipFill>
          <a:blip r:embed="rId3"/>
          <a:stretch>
            <a:fillRect/>
          </a:stretch>
        </p:blipFill>
        <p:spPr>
          <a:xfrm flipH="1">
            <a:off x="11404740" y="12112626"/>
            <a:ext cx="1053827" cy="742948"/>
          </a:xfrm>
          <a:prstGeom prst="rect">
            <a:avLst/>
          </a:prstGeom>
        </p:spPr>
      </p:pic>
      <p:pic>
        <p:nvPicPr>
          <p:cNvPr id="153" name="Picture 152"/>
          <p:cNvPicPr>
            <a:picLocks noChangeAspect="1"/>
          </p:cNvPicPr>
          <p:nvPr/>
        </p:nvPicPr>
        <p:blipFill>
          <a:blip r:embed="rId3"/>
          <a:stretch>
            <a:fillRect/>
          </a:stretch>
        </p:blipFill>
        <p:spPr>
          <a:xfrm flipH="1">
            <a:off x="13887588" y="11550298"/>
            <a:ext cx="1053827" cy="742948"/>
          </a:xfrm>
          <a:prstGeom prst="rect">
            <a:avLst/>
          </a:prstGeom>
        </p:spPr>
      </p:pic>
      <p:pic>
        <p:nvPicPr>
          <p:cNvPr id="155" name="Picture 154" descr="images-1.jp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9270087" y="7220032"/>
            <a:ext cx="4007261" cy="2222420"/>
          </a:xfrm>
          <a:prstGeom prst="rect">
            <a:avLst/>
          </a:prstGeom>
        </p:spPr>
      </p:pic>
      <p:pic>
        <p:nvPicPr>
          <p:cNvPr id="156" name="Picture 155" descr="images-2.jpg"/>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69406" y1="79130" x2="69406" y2="79130"/>
                        <a14:foregroundMark x1="58904" y1="80435" x2="58904" y2="80435"/>
                        <a14:foregroundMark x1="79452" y1="73478" x2="79452" y2="73478"/>
                        <a14:foregroundMark x1="52968" y1="88696" x2="52968" y2="88696"/>
                      </a14:backgroundRemoval>
                    </a14:imgEffect>
                  </a14:imgLayer>
                </a14:imgProps>
              </a:ext>
            </a:extLst>
          </a:blip>
          <a:stretch>
            <a:fillRect/>
          </a:stretch>
        </p:blipFill>
        <p:spPr>
          <a:xfrm>
            <a:off x="18891117" y="9957721"/>
            <a:ext cx="2638955" cy="2078626"/>
          </a:xfrm>
          <a:prstGeom prst="rect">
            <a:avLst/>
          </a:prstGeom>
        </p:spPr>
      </p:pic>
      <p:pic>
        <p:nvPicPr>
          <p:cNvPr id="157" name="Picture 156" descr="images-3.jpg"/>
          <p:cNvPicPr>
            <a:picLocks noChangeAspect="1"/>
          </p:cNvPicPr>
          <p:nvPr/>
        </p:nvPicPr>
        <p:blipFill>
          <a:blip r:embed="rId8">
            <a:extLst>
              <a:ext uri="{BEBA8EAE-BF5A-486C-A8C5-ECC9F3942E4B}">
                <a14:imgProps xmlns:a14="http://schemas.microsoft.com/office/drawing/2010/main">
                  <a14:imgLayer r:embed="rId9">
                    <a14:imgEffect>
                      <a14:backgroundRemoval t="893" b="100000" l="4889" r="100000"/>
                    </a14:imgEffect>
                  </a14:imgLayer>
                </a14:imgProps>
              </a:ext>
            </a:extLst>
          </a:blip>
          <a:stretch>
            <a:fillRect/>
          </a:stretch>
        </p:blipFill>
        <p:spPr>
          <a:xfrm>
            <a:off x="9353689" y="4698555"/>
            <a:ext cx="2688008" cy="2007046"/>
          </a:xfrm>
          <a:prstGeom prst="rect">
            <a:avLst/>
          </a:prstGeom>
        </p:spPr>
      </p:pic>
      <p:pic>
        <p:nvPicPr>
          <p:cNvPr id="158" name="Picture 157" descr="images-4.jpg"/>
          <p:cNvPicPr>
            <a:picLocks noChangeAspect="1"/>
          </p:cNvPicPr>
          <p:nvPr/>
        </p:nvPicPr>
        <p:blipFill>
          <a:blip r:embed="rId10">
            <a:extLst>
              <a:ext uri="{BEBA8EAE-BF5A-486C-A8C5-ECC9F3942E4B}">
                <a14:imgProps xmlns:a14="http://schemas.microsoft.com/office/drawing/2010/main">
                  <a14:imgLayer r:embed="rId11">
                    <a14:imgEffect>
                      <a14:backgroundRemoval t="0" b="100000" l="0" r="96525">
                        <a14:foregroundMark x1="24324" y1="52577" x2="24324" y2="52577"/>
                        <a14:foregroundMark x1="24324" y1="29381" x2="24324" y2="29381"/>
                      </a14:backgroundRemoval>
                    </a14:imgEffect>
                  </a14:imgLayer>
                </a14:imgProps>
              </a:ext>
            </a:extLst>
          </a:blip>
          <a:stretch>
            <a:fillRect/>
          </a:stretch>
        </p:blipFill>
        <p:spPr>
          <a:xfrm>
            <a:off x="11158052" y="1654536"/>
            <a:ext cx="3350824" cy="1882416"/>
          </a:xfrm>
          <a:prstGeom prst="rect">
            <a:avLst/>
          </a:prstGeom>
        </p:spPr>
      </p:pic>
      <p:pic>
        <p:nvPicPr>
          <p:cNvPr id="159" name="Picture 158" descr="images-5.jpg"/>
          <p:cNvPicPr>
            <a:picLocks noChangeAspect="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Lst>
          </a:blip>
          <a:stretch>
            <a:fillRect/>
          </a:stretch>
        </p:blipFill>
        <p:spPr>
          <a:xfrm>
            <a:off x="15388392" y="2340543"/>
            <a:ext cx="3179648" cy="1818710"/>
          </a:xfrm>
          <a:prstGeom prst="rect">
            <a:avLst/>
          </a:prstGeom>
        </p:spPr>
      </p:pic>
      <p:pic>
        <p:nvPicPr>
          <p:cNvPr id="160" name="Picture 159" descr="images-6.jpg"/>
          <p:cNvPicPr>
            <a:picLocks noChangeAspect="1"/>
          </p:cNvPicPr>
          <p:nvPr/>
        </p:nvPicPr>
        <p:blipFill>
          <a:blip r:embed="rId14">
            <a:extLst>
              <a:ext uri="{BEBA8EAE-BF5A-486C-A8C5-ECC9F3942E4B}">
                <a14:imgProps xmlns:a14="http://schemas.microsoft.com/office/drawing/2010/main">
                  <a14:imgLayer r:embed="rId15">
                    <a14:imgEffect>
                      <a14:backgroundRemoval t="0" b="100000" l="0" r="99528"/>
                    </a14:imgEffect>
                  </a14:imgLayer>
                </a14:imgProps>
              </a:ext>
            </a:extLst>
          </a:blip>
          <a:stretch>
            <a:fillRect/>
          </a:stretch>
        </p:blipFill>
        <p:spPr>
          <a:xfrm>
            <a:off x="15209984" y="8747833"/>
            <a:ext cx="2438784" cy="2044786"/>
          </a:xfrm>
          <a:prstGeom prst="rect">
            <a:avLst/>
          </a:prstGeom>
        </p:spPr>
      </p:pic>
      <p:pic>
        <p:nvPicPr>
          <p:cNvPr id="161" name="Picture 160" descr="images.jpg"/>
          <p:cNvPicPr>
            <a:picLocks noChangeAspect="1"/>
          </p:cNvPicPr>
          <p:nvPr/>
        </p:nvPicPr>
        <p:blipFill>
          <a:blip r:embed="rId16">
            <a:extLst>
              <a:ext uri="{BEBA8EAE-BF5A-486C-A8C5-ECC9F3942E4B}">
                <a14:imgProps xmlns:a14="http://schemas.microsoft.com/office/drawing/2010/main">
                  <a14:imgLayer r:embed="rId17">
                    <a14:imgEffect>
                      <a14:backgroundRemoval t="0" b="99582" l="0" r="89100"/>
                    </a14:imgEffect>
                  </a14:imgLayer>
                </a14:imgProps>
              </a:ext>
            </a:extLst>
          </a:blip>
          <a:stretch>
            <a:fillRect/>
          </a:stretch>
        </p:blipFill>
        <p:spPr>
          <a:xfrm>
            <a:off x="18821400" y="5105400"/>
            <a:ext cx="1763039" cy="1966378"/>
          </a:xfrm>
          <a:prstGeom prst="rect">
            <a:avLst/>
          </a:prstGeom>
        </p:spPr>
      </p:pic>
      <p:pic>
        <p:nvPicPr>
          <p:cNvPr id="172" name="Picture 171"/>
          <p:cNvPicPr>
            <a:picLocks noChangeAspect="1"/>
          </p:cNvPicPr>
          <p:nvPr/>
        </p:nvPicPr>
        <p:blipFill>
          <a:blip r:embed="rId18">
            <a:extLst>
              <a:ext uri="{BEBA8EAE-BF5A-486C-A8C5-ECC9F3942E4B}">
                <a14:imgProps xmlns:a14="http://schemas.microsoft.com/office/drawing/2010/main">
                  <a14:imgLayer r:embed="rId19">
                    <a14:imgEffect>
                      <a14:backgroundRemoval t="1478" b="100000" l="1205" r="100000"/>
                    </a14:imgEffect>
                  </a14:imgLayer>
                </a14:imgProps>
              </a:ext>
            </a:extLst>
          </a:blip>
          <a:stretch>
            <a:fillRect/>
          </a:stretch>
        </p:blipFill>
        <p:spPr>
          <a:xfrm>
            <a:off x="10145298" y="9967030"/>
            <a:ext cx="3384301" cy="2069316"/>
          </a:xfrm>
          <a:prstGeom prst="rect">
            <a:avLst/>
          </a:prstGeom>
        </p:spPr>
      </p:pic>
      <p:sp>
        <p:nvSpPr>
          <p:cNvPr id="163" name="Rectangle 162"/>
          <p:cNvSpPr/>
          <p:nvPr/>
        </p:nvSpPr>
        <p:spPr>
          <a:xfrm>
            <a:off x="1524007" y="5937253"/>
            <a:ext cx="4360333" cy="1841502"/>
          </a:xfrm>
          <a:prstGeom prst="rect">
            <a:avLst/>
          </a:prstGeom>
          <a:solidFill>
            <a:srgbClr val="2E59D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4000" dirty="0" smtClean="0"/>
              <a:t>Netflix </a:t>
            </a:r>
          </a:p>
          <a:p>
            <a:pPr algn="ctr"/>
            <a:r>
              <a:rPr lang="en-US" sz="4000" dirty="0" smtClean="0"/>
              <a:t>API</a:t>
            </a:r>
            <a:endParaRPr lang="en-US" sz="4000" dirty="0"/>
          </a:p>
        </p:txBody>
      </p:sp>
      <p:pic>
        <p:nvPicPr>
          <p:cNvPr id="164" name="Picture 163"/>
          <p:cNvPicPr>
            <a:picLocks noChangeAspect="1"/>
          </p:cNvPicPr>
          <p:nvPr/>
        </p:nvPicPr>
        <p:blipFill>
          <a:blip r:embed="rId20">
            <a:extLst>
              <a:ext uri="{BEBA8EAE-BF5A-486C-A8C5-ECC9F3942E4B}">
                <a14:imgProps xmlns:a14="http://schemas.microsoft.com/office/drawing/2010/main">
                  <a14:imgLayer r:embed="rId21">
                    <a14:imgEffect>
                      <a14:backgroundRemoval t="0" b="100000" l="0" r="97942"/>
                    </a14:imgEffect>
                  </a14:imgLayer>
                </a14:imgProps>
              </a:ext>
            </a:extLst>
          </a:blip>
          <a:stretch>
            <a:fillRect/>
          </a:stretch>
        </p:blipFill>
        <p:spPr>
          <a:xfrm>
            <a:off x="13716000" y="6019800"/>
            <a:ext cx="2136913" cy="1820333"/>
          </a:xfrm>
          <a:prstGeom prst="rect">
            <a:avLst/>
          </a:prstGeom>
        </p:spPr>
      </p:pic>
    </p:spTree>
    <p:extLst>
      <p:ext uri="{BB962C8B-B14F-4D97-AF65-F5344CB8AC3E}">
        <p14:creationId xmlns:p14="http://schemas.microsoft.com/office/powerpoint/2010/main" val="2415647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 Overview</a:t>
            </a:r>
            <a:endParaRPr lang="en-US" dirty="0"/>
          </a:p>
        </p:txBody>
      </p:sp>
      <p:sp>
        <p:nvSpPr>
          <p:cNvPr id="3" name="Content Placeholder 2"/>
          <p:cNvSpPr>
            <a:spLocks noGrp="1"/>
          </p:cNvSpPr>
          <p:nvPr>
            <p:ph idx="1"/>
          </p:nvPr>
        </p:nvSpPr>
        <p:spPr/>
        <p:txBody>
          <a:bodyPr>
            <a:normAutofit/>
          </a:bodyPr>
          <a:lstStyle/>
          <a:p>
            <a:pPr marL="0" indent="0">
              <a:buNone/>
            </a:pPr>
            <a:endParaRPr lang="en-US" sz="9500" dirty="0" smtClean="0"/>
          </a:p>
          <a:p>
            <a:pPr marL="0" indent="0">
              <a:buNone/>
            </a:pPr>
            <a:r>
              <a:rPr lang="en-US" sz="9500" dirty="0" smtClean="0"/>
              <a:t>Netflix </a:t>
            </a:r>
            <a:r>
              <a:rPr lang="en-US" sz="9500" dirty="0"/>
              <a:t>offers subscriptions to unlimited streaming movies and TV shows for a very low price</a:t>
            </a:r>
          </a:p>
          <a:p>
            <a:pPr lvl="1"/>
            <a:r>
              <a:rPr lang="en-US" dirty="0" smtClean="0"/>
              <a:t>About 700 operational employees, 300 engineers</a:t>
            </a:r>
          </a:p>
          <a:p>
            <a:pPr lvl="1"/>
            <a:r>
              <a:rPr lang="en-US" dirty="0" smtClean="0"/>
              <a:t>More than 25 million subscribers in US and Canada</a:t>
            </a:r>
          </a:p>
          <a:p>
            <a:pPr lvl="1"/>
            <a:r>
              <a:rPr lang="en-US" dirty="0" smtClean="0"/>
              <a:t>Going global, starting with 43 countries in Latin America later this year</a:t>
            </a:r>
          </a:p>
          <a:p>
            <a:pPr lvl="1"/>
            <a:r>
              <a:rPr lang="en-US" dirty="0" smtClean="0"/>
              <a:t>Market capitalization is about $15B</a:t>
            </a:r>
          </a:p>
          <a:p>
            <a:pPr lvl="1"/>
            <a:r>
              <a:rPr lang="en-US" dirty="0" smtClean="0"/>
              <a:t>Responsible for more than 30% of US bandwidth during peak hours, by some accounts</a:t>
            </a:r>
            <a:endParaRPr lang="en-US" sz="8600" dirty="0"/>
          </a:p>
        </p:txBody>
      </p:sp>
    </p:spTree>
    <p:extLst>
      <p:ext uri="{BB962C8B-B14F-4D97-AF65-F5344CB8AC3E}">
        <p14:creationId xmlns:p14="http://schemas.microsoft.com/office/powerpoint/2010/main" val="19520694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161"/>
          <p:cNvSpPr/>
          <p:nvPr/>
        </p:nvSpPr>
        <p:spPr bwMode="auto">
          <a:xfrm>
            <a:off x="0" y="12268200"/>
            <a:ext cx="24384000" cy="1447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solidFill>
                <a:srgbClr val="000000"/>
              </a:solidFill>
              <a:effectLst/>
              <a:latin typeface="GillSans" charset="0"/>
              <a:ea typeface="ヒラギノ角ゴ ProN W3" charset="0"/>
              <a:cs typeface="ヒラギノ角ゴ ProN W3" charset="0"/>
              <a:sym typeface="GillSans" charset="0"/>
            </a:endParaRPr>
          </a:p>
        </p:txBody>
      </p:sp>
      <p:sp>
        <p:nvSpPr>
          <p:cNvPr id="59" name="Rectangle 58"/>
          <p:cNvSpPr/>
          <p:nvPr/>
        </p:nvSpPr>
        <p:spPr>
          <a:xfrm>
            <a:off x="8551338" y="1"/>
            <a:ext cx="8170333" cy="10693402"/>
          </a:xfrm>
          <a:prstGeom prst="rect">
            <a:avLst/>
          </a:prstGeom>
          <a:solidFill>
            <a:schemeClr val="tx2">
              <a:lumMod val="60000"/>
              <a:lumOff val="40000"/>
              <a:alpha val="20000"/>
            </a:schemeClr>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4" name="Rectangle 103"/>
          <p:cNvSpPr/>
          <p:nvPr/>
        </p:nvSpPr>
        <p:spPr>
          <a:xfrm>
            <a:off x="17610667" y="-31747"/>
            <a:ext cx="6773333" cy="13715998"/>
          </a:xfrm>
          <a:prstGeom prst="rect">
            <a:avLst/>
          </a:prstGeom>
          <a:solidFill>
            <a:schemeClr val="tx2">
              <a:lumMod val="60000"/>
              <a:lumOff val="40000"/>
              <a:alpha val="20000"/>
            </a:schemeClr>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 name="Oval 4"/>
          <p:cNvSpPr/>
          <p:nvPr/>
        </p:nvSpPr>
        <p:spPr>
          <a:xfrm>
            <a:off x="19003428" y="8077205"/>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 name="Oval 5"/>
          <p:cNvSpPr/>
          <p:nvPr/>
        </p:nvSpPr>
        <p:spPr>
          <a:xfrm>
            <a:off x="21014260" y="66802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0" name="Oval 19"/>
          <p:cNvSpPr/>
          <p:nvPr/>
        </p:nvSpPr>
        <p:spPr>
          <a:xfrm>
            <a:off x="20275546" y="8096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1" name="Oval 20"/>
          <p:cNvSpPr/>
          <p:nvPr/>
        </p:nvSpPr>
        <p:spPr>
          <a:xfrm>
            <a:off x="22557322" y="18224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2" name="Oval 21"/>
          <p:cNvSpPr/>
          <p:nvPr/>
        </p:nvSpPr>
        <p:spPr>
          <a:xfrm>
            <a:off x="20933826" y="7493005"/>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3" name="Oval 22"/>
          <p:cNvSpPr/>
          <p:nvPr/>
        </p:nvSpPr>
        <p:spPr>
          <a:xfrm>
            <a:off x="21606940" y="9550405"/>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4" name="Oval 23"/>
          <p:cNvSpPr/>
          <p:nvPr/>
        </p:nvSpPr>
        <p:spPr>
          <a:xfrm>
            <a:off x="19530487" y="88709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5" name="Oval 24"/>
          <p:cNvSpPr/>
          <p:nvPr/>
        </p:nvSpPr>
        <p:spPr>
          <a:xfrm>
            <a:off x="19602444" y="33083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6" name="Oval 25"/>
          <p:cNvSpPr/>
          <p:nvPr/>
        </p:nvSpPr>
        <p:spPr>
          <a:xfrm>
            <a:off x="18218151" y="114363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7" name="Oval 26"/>
          <p:cNvSpPr/>
          <p:nvPr/>
        </p:nvSpPr>
        <p:spPr>
          <a:xfrm>
            <a:off x="18726154" y="44513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8" name="Oval 27"/>
          <p:cNvSpPr/>
          <p:nvPr/>
        </p:nvSpPr>
        <p:spPr>
          <a:xfrm>
            <a:off x="20004610" y="12509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9" name="Oval 28"/>
          <p:cNvSpPr/>
          <p:nvPr/>
        </p:nvSpPr>
        <p:spPr>
          <a:xfrm>
            <a:off x="18218151" y="89979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30" name="Oval 29"/>
          <p:cNvSpPr/>
          <p:nvPr/>
        </p:nvSpPr>
        <p:spPr>
          <a:xfrm>
            <a:off x="22491703" y="41656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31" name="Oval 30"/>
          <p:cNvSpPr/>
          <p:nvPr/>
        </p:nvSpPr>
        <p:spPr>
          <a:xfrm>
            <a:off x="21752988" y="7810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1" name="Oval 40"/>
          <p:cNvSpPr/>
          <p:nvPr/>
        </p:nvSpPr>
        <p:spPr>
          <a:xfrm>
            <a:off x="21943487" y="11607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2" name="Oval 41"/>
          <p:cNvSpPr/>
          <p:nvPr/>
        </p:nvSpPr>
        <p:spPr>
          <a:xfrm>
            <a:off x="20078706" y="9588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3" name="Oval 42"/>
          <p:cNvSpPr/>
          <p:nvPr/>
        </p:nvSpPr>
        <p:spPr>
          <a:xfrm>
            <a:off x="19530487" y="3937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4" name="Oval 43"/>
          <p:cNvSpPr/>
          <p:nvPr/>
        </p:nvSpPr>
        <p:spPr>
          <a:xfrm>
            <a:off x="19873378" y="2273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5" name="Oval 44"/>
          <p:cNvSpPr/>
          <p:nvPr/>
        </p:nvSpPr>
        <p:spPr>
          <a:xfrm>
            <a:off x="19274370" y="5778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6" name="Oval 45"/>
          <p:cNvSpPr/>
          <p:nvPr/>
        </p:nvSpPr>
        <p:spPr>
          <a:xfrm>
            <a:off x="20480871" y="55943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7" name="Oval 46"/>
          <p:cNvSpPr/>
          <p:nvPr/>
        </p:nvSpPr>
        <p:spPr>
          <a:xfrm>
            <a:off x="20802607" y="654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8" name="Oval 47"/>
          <p:cNvSpPr/>
          <p:nvPr/>
        </p:nvSpPr>
        <p:spPr>
          <a:xfrm>
            <a:off x="18798111" y="66802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9" name="Oval 48"/>
          <p:cNvSpPr/>
          <p:nvPr/>
        </p:nvSpPr>
        <p:spPr>
          <a:xfrm>
            <a:off x="20480874" y="10318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0" name="Oval 49"/>
          <p:cNvSpPr/>
          <p:nvPr/>
        </p:nvSpPr>
        <p:spPr>
          <a:xfrm>
            <a:off x="19776010" y="72517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1" name="Oval 50"/>
          <p:cNvSpPr/>
          <p:nvPr/>
        </p:nvSpPr>
        <p:spPr>
          <a:xfrm>
            <a:off x="22747820" y="9588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2" name="Oval 51"/>
          <p:cNvSpPr/>
          <p:nvPr/>
        </p:nvSpPr>
        <p:spPr>
          <a:xfrm>
            <a:off x="21285204" y="12509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3" name="Oval 52"/>
          <p:cNvSpPr/>
          <p:nvPr/>
        </p:nvSpPr>
        <p:spPr>
          <a:xfrm>
            <a:off x="20802607" y="30226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4" name="Oval 53"/>
          <p:cNvSpPr/>
          <p:nvPr/>
        </p:nvSpPr>
        <p:spPr>
          <a:xfrm>
            <a:off x="21067180" y="12007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5" name="Oval 54"/>
          <p:cNvSpPr/>
          <p:nvPr/>
        </p:nvSpPr>
        <p:spPr>
          <a:xfrm>
            <a:off x="18677471" y="15367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6" name="Oval 55"/>
          <p:cNvSpPr/>
          <p:nvPr/>
        </p:nvSpPr>
        <p:spPr>
          <a:xfrm>
            <a:off x="19297652" y="10693405"/>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7" name="Oval 56"/>
          <p:cNvSpPr/>
          <p:nvPr/>
        </p:nvSpPr>
        <p:spPr>
          <a:xfrm>
            <a:off x="21892690" y="10255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8" name="Oval 57"/>
          <p:cNvSpPr/>
          <p:nvPr/>
        </p:nvSpPr>
        <p:spPr>
          <a:xfrm>
            <a:off x="22697015" y="10890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cxnSp>
        <p:nvCxnSpPr>
          <p:cNvPr id="61" name="Straight Arrow Connector 60"/>
          <p:cNvCxnSpPr/>
          <p:nvPr/>
        </p:nvCxnSpPr>
        <p:spPr>
          <a:xfrm rot="10800000">
            <a:off x="5884334" y="6858007"/>
            <a:ext cx="2666997" cy="2"/>
          </a:xfrm>
          <a:prstGeom prst="straightConnector1">
            <a:avLst/>
          </a:prstGeom>
          <a:ln w="381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18673239" y="2559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3" name="Oval 62"/>
          <p:cNvSpPr/>
          <p:nvPr/>
        </p:nvSpPr>
        <p:spPr>
          <a:xfrm>
            <a:off x="18569511" y="35687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4" name="Oval 63"/>
          <p:cNvSpPr/>
          <p:nvPr/>
        </p:nvSpPr>
        <p:spPr>
          <a:xfrm>
            <a:off x="22697015" y="61150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5" name="Oval 64"/>
          <p:cNvSpPr/>
          <p:nvPr/>
        </p:nvSpPr>
        <p:spPr>
          <a:xfrm>
            <a:off x="21103167" y="10979155"/>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6" name="Oval 65"/>
          <p:cNvSpPr/>
          <p:nvPr/>
        </p:nvSpPr>
        <p:spPr>
          <a:xfrm>
            <a:off x="20078706" y="12179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7" name="Oval 66"/>
          <p:cNvSpPr/>
          <p:nvPr/>
        </p:nvSpPr>
        <p:spPr>
          <a:xfrm>
            <a:off x="20190890" y="4083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8" name="Oval 67"/>
          <p:cNvSpPr/>
          <p:nvPr/>
        </p:nvSpPr>
        <p:spPr>
          <a:xfrm>
            <a:off x="18167346" y="104076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9" name="Oval 68"/>
          <p:cNvSpPr/>
          <p:nvPr/>
        </p:nvSpPr>
        <p:spPr>
          <a:xfrm>
            <a:off x="21943487" y="368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0" name="Oval 69"/>
          <p:cNvSpPr/>
          <p:nvPr/>
        </p:nvSpPr>
        <p:spPr>
          <a:xfrm>
            <a:off x="20178178" y="11322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1" name="Oval 70"/>
          <p:cNvSpPr/>
          <p:nvPr/>
        </p:nvSpPr>
        <p:spPr>
          <a:xfrm>
            <a:off x="22491706" y="9652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2" name="Oval 71"/>
          <p:cNvSpPr/>
          <p:nvPr/>
        </p:nvSpPr>
        <p:spPr>
          <a:xfrm>
            <a:off x="19602444" y="4921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3" name="Oval 72"/>
          <p:cNvSpPr/>
          <p:nvPr/>
        </p:nvSpPr>
        <p:spPr>
          <a:xfrm>
            <a:off x="19932652" y="63944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4" name="Oval 73"/>
          <p:cNvSpPr/>
          <p:nvPr/>
        </p:nvSpPr>
        <p:spPr>
          <a:xfrm>
            <a:off x="22089540" y="50228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5" name="Oval 74"/>
          <p:cNvSpPr/>
          <p:nvPr/>
        </p:nvSpPr>
        <p:spPr>
          <a:xfrm>
            <a:off x="20802607" y="47371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6" name="Oval 75"/>
          <p:cNvSpPr/>
          <p:nvPr/>
        </p:nvSpPr>
        <p:spPr>
          <a:xfrm>
            <a:off x="22411274" y="33083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7" name="Oval 76"/>
          <p:cNvSpPr/>
          <p:nvPr/>
        </p:nvSpPr>
        <p:spPr>
          <a:xfrm>
            <a:off x="19405594" y="12769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8" name="Oval 77"/>
          <p:cNvSpPr/>
          <p:nvPr/>
        </p:nvSpPr>
        <p:spPr>
          <a:xfrm>
            <a:off x="22747820" y="75882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9" name="Oval 78"/>
          <p:cNvSpPr/>
          <p:nvPr/>
        </p:nvSpPr>
        <p:spPr>
          <a:xfrm>
            <a:off x="22491706" y="122936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0" name="Oval 79"/>
          <p:cNvSpPr/>
          <p:nvPr/>
        </p:nvSpPr>
        <p:spPr>
          <a:xfrm>
            <a:off x="21084119" y="8731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1" name="Oval 80"/>
          <p:cNvSpPr/>
          <p:nvPr/>
        </p:nvSpPr>
        <p:spPr>
          <a:xfrm>
            <a:off x="22294852" y="8731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2" name="Oval 81"/>
          <p:cNvSpPr/>
          <p:nvPr/>
        </p:nvSpPr>
        <p:spPr>
          <a:xfrm>
            <a:off x="18275306" y="75057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3" name="Oval 82"/>
          <p:cNvSpPr/>
          <p:nvPr/>
        </p:nvSpPr>
        <p:spPr>
          <a:xfrm>
            <a:off x="18364207" y="5492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4" name="Oval 83"/>
          <p:cNvSpPr/>
          <p:nvPr/>
        </p:nvSpPr>
        <p:spPr>
          <a:xfrm>
            <a:off x="21469346" y="5937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5" name="Oval 84"/>
          <p:cNvSpPr/>
          <p:nvPr/>
        </p:nvSpPr>
        <p:spPr>
          <a:xfrm>
            <a:off x="21397388" y="3879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6" name="Oval 85"/>
          <p:cNvSpPr/>
          <p:nvPr/>
        </p:nvSpPr>
        <p:spPr>
          <a:xfrm>
            <a:off x="21067178" y="1968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7" name="Oval 86"/>
          <p:cNvSpPr/>
          <p:nvPr/>
        </p:nvSpPr>
        <p:spPr>
          <a:xfrm>
            <a:off x="21943484" y="2444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8" name="Oval 87"/>
          <p:cNvSpPr/>
          <p:nvPr/>
        </p:nvSpPr>
        <p:spPr>
          <a:xfrm>
            <a:off x="19079639" y="117221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9" name="Oval 88"/>
          <p:cNvSpPr/>
          <p:nvPr/>
        </p:nvSpPr>
        <p:spPr>
          <a:xfrm>
            <a:off x="18971679" y="9683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0" name="Oval 89"/>
          <p:cNvSpPr/>
          <p:nvPr/>
        </p:nvSpPr>
        <p:spPr>
          <a:xfrm>
            <a:off x="22089538" y="7016749"/>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1" name="Oval 90"/>
          <p:cNvSpPr/>
          <p:nvPr/>
        </p:nvSpPr>
        <p:spPr>
          <a:xfrm>
            <a:off x="18271074" y="124841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2" name="Oval 91"/>
          <p:cNvSpPr/>
          <p:nvPr/>
        </p:nvSpPr>
        <p:spPr>
          <a:xfrm>
            <a:off x="21541319" y="12750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3" name="TextBox 92"/>
          <p:cNvSpPr txBox="1"/>
          <p:nvPr/>
        </p:nvSpPr>
        <p:spPr>
          <a:xfrm>
            <a:off x="1016006" y="368302"/>
            <a:ext cx="6536261" cy="3605378"/>
          </a:xfrm>
          <a:prstGeom prst="rect">
            <a:avLst/>
          </a:prstGeom>
          <a:noFill/>
        </p:spPr>
        <p:txBody>
          <a:bodyPr wrap="square" lIns="217709" tIns="108855" rIns="217709" bIns="108855" rtlCol="0">
            <a:spAutoFit/>
          </a:bodyPr>
          <a:lstStyle/>
          <a:p>
            <a:r>
              <a:rPr lang="en-US" sz="4400" dirty="0" smtClean="0"/>
              <a:t>Future Architecture needs to support key audience first with a trickle down of features to the public audience</a:t>
            </a:r>
            <a:endParaRPr lang="en-US" sz="4400" dirty="0"/>
          </a:p>
        </p:txBody>
      </p:sp>
      <p:sp>
        <p:nvSpPr>
          <p:cNvPr id="99" name="Oval 98"/>
          <p:cNvSpPr/>
          <p:nvPr/>
        </p:nvSpPr>
        <p:spPr>
          <a:xfrm>
            <a:off x="18620316" y="654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cxnSp>
        <p:nvCxnSpPr>
          <p:cNvPr id="113" name="Elbow Connector 112"/>
          <p:cNvCxnSpPr/>
          <p:nvPr/>
        </p:nvCxnSpPr>
        <p:spPr>
          <a:xfrm rot="10800000">
            <a:off x="5884343" y="6858009"/>
            <a:ext cx="11726333" cy="5321298"/>
          </a:xfrm>
          <a:prstGeom prst="bentConnector3">
            <a:avLst>
              <a:gd name="adj1" fmla="val 88267"/>
            </a:avLst>
          </a:prstGeom>
          <a:ln w="38100" cap="flat" cmpd="sng" algn="ctr">
            <a:solidFill>
              <a:srgbClr val="000000"/>
            </a:solidFill>
            <a:prstDash val="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94" name="Picture 93"/>
          <p:cNvPicPr>
            <a:picLocks noChangeAspect="1"/>
          </p:cNvPicPr>
          <p:nvPr/>
        </p:nvPicPr>
        <p:blipFill>
          <a:blip r:embed="rId3"/>
          <a:stretch>
            <a:fillRect/>
          </a:stretch>
        </p:blipFill>
        <p:spPr>
          <a:xfrm flipH="1">
            <a:off x="19965100" y="9474908"/>
            <a:ext cx="1053827" cy="742948"/>
          </a:xfrm>
          <a:prstGeom prst="rect">
            <a:avLst/>
          </a:prstGeom>
        </p:spPr>
      </p:pic>
      <p:pic>
        <p:nvPicPr>
          <p:cNvPr id="95" name="Picture 94"/>
          <p:cNvPicPr>
            <a:picLocks noChangeAspect="1"/>
          </p:cNvPicPr>
          <p:nvPr/>
        </p:nvPicPr>
        <p:blipFill>
          <a:blip r:embed="rId3"/>
          <a:stretch>
            <a:fillRect/>
          </a:stretch>
        </p:blipFill>
        <p:spPr>
          <a:xfrm flipH="1">
            <a:off x="20365908" y="10236206"/>
            <a:ext cx="1053827" cy="742948"/>
          </a:xfrm>
          <a:prstGeom prst="rect">
            <a:avLst/>
          </a:prstGeom>
        </p:spPr>
      </p:pic>
      <p:pic>
        <p:nvPicPr>
          <p:cNvPr id="96" name="Picture 95"/>
          <p:cNvPicPr>
            <a:picLocks noChangeAspect="1"/>
          </p:cNvPicPr>
          <p:nvPr/>
        </p:nvPicPr>
        <p:blipFill>
          <a:blip r:embed="rId3"/>
          <a:stretch>
            <a:fillRect/>
          </a:stretch>
        </p:blipFill>
        <p:spPr>
          <a:xfrm flipH="1">
            <a:off x="22626705" y="10826754"/>
            <a:ext cx="1053827" cy="742948"/>
          </a:xfrm>
          <a:prstGeom prst="rect">
            <a:avLst/>
          </a:prstGeom>
        </p:spPr>
      </p:pic>
      <p:pic>
        <p:nvPicPr>
          <p:cNvPr id="97" name="Picture 96"/>
          <p:cNvPicPr>
            <a:picLocks noChangeAspect="1"/>
          </p:cNvPicPr>
          <p:nvPr/>
        </p:nvPicPr>
        <p:blipFill>
          <a:blip r:embed="rId3"/>
          <a:stretch>
            <a:fillRect/>
          </a:stretch>
        </p:blipFill>
        <p:spPr>
          <a:xfrm flipH="1">
            <a:off x="20957865" y="10926244"/>
            <a:ext cx="1053827" cy="742948"/>
          </a:xfrm>
          <a:prstGeom prst="rect">
            <a:avLst/>
          </a:prstGeom>
        </p:spPr>
      </p:pic>
      <p:pic>
        <p:nvPicPr>
          <p:cNvPr id="98" name="Picture 97"/>
          <p:cNvPicPr>
            <a:picLocks noChangeAspect="1"/>
          </p:cNvPicPr>
          <p:nvPr/>
        </p:nvPicPr>
        <p:blipFill>
          <a:blip r:embed="rId3"/>
          <a:stretch>
            <a:fillRect/>
          </a:stretch>
        </p:blipFill>
        <p:spPr>
          <a:xfrm flipH="1">
            <a:off x="21849636" y="11550654"/>
            <a:ext cx="1053827" cy="742948"/>
          </a:xfrm>
          <a:prstGeom prst="rect">
            <a:avLst/>
          </a:prstGeom>
        </p:spPr>
      </p:pic>
      <p:pic>
        <p:nvPicPr>
          <p:cNvPr id="100" name="Picture 99"/>
          <p:cNvPicPr>
            <a:picLocks noChangeAspect="1"/>
          </p:cNvPicPr>
          <p:nvPr/>
        </p:nvPicPr>
        <p:blipFill>
          <a:blip r:embed="rId3"/>
          <a:stretch>
            <a:fillRect/>
          </a:stretch>
        </p:blipFill>
        <p:spPr>
          <a:xfrm flipH="1">
            <a:off x="18080225" y="8912580"/>
            <a:ext cx="1053827" cy="742948"/>
          </a:xfrm>
          <a:prstGeom prst="rect">
            <a:avLst/>
          </a:prstGeom>
        </p:spPr>
      </p:pic>
      <p:pic>
        <p:nvPicPr>
          <p:cNvPr id="101" name="Picture 100"/>
          <p:cNvPicPr>
            <a:picLocks noChangeAspect="1"/>
          </p:cNvPicPr>
          <p:nvPr/>
        </p:nvPicPr>
        <p:blipFill>
          <a:blip r:embed="rId3"/>
          <a:stretch>
            <a:fillRect/>
          </a:stretch>
        </p:blipFill>
        <p:spPr>
          <a:xfrm flipH="1">
            <a:off x="18830145" y="9606138"/>
            <a:ext cx="1053827" cy="742948"/>
          </a:xfrm>
          <a:prstGeom prst="rect">
            <a:avLst/>
          </a:prstGeom>
        </p:spPr>
      </p:pic>
      <p:pic>
        <p:nvPicPr>
          <p:cNvPr id="102" name="Picture 101"/>
          <p:cNvPicPr>
            <a:picLocks noChangeAspect="1"/>
          </p:cNvPicPr>
          <p:nvPr/>
        </p:nvPicPr>
        <p:blipFill>
          <a:blip r:embed="rId3"/>
          <a:stretch>
            <a:fillRect/>
          </a:stretch>
        </p:blipFill>
        <p:spPr>
          <a:xfrm flipH="1">
            <a:off x="18028287" y="10321930"/>
            <a:ext cx="1053827" cy="742948"/>
          </a:xfrm>
          <a:prstGeom prst="rect">
            <a:avLst/>
          </a:prstGeom>
        </p:spPr>
      </p:pic>
      <p:pic>
        <p:nvPicPr>
          <p:cNvPr id="103" name="Picture 102"/>
          <p:cNvPicPr>
            <a:picLocks noChangeAspect="1"/>
          </p:cNvPicPr>
          <p:nvPr/>
        </p:nvPicPr>
        <p:blipFill>
          <a:blip r:embed="rId3"/>
          <a:stretch>
            <a:fillRect/>
          </a:stretch>
        </p:blipFill>
        <p:spPr>
          <a:xfrm flipH="1">
            <a:off x="19156100" y="10607680"/>
            <a:ext cx="1053827" cy="742948"/>
          </a:xfrm>
          <a:prstGeom prst="rect">
            <a:avLst/>
          </a:prstGeom>
        </p:spPr>
      </p:pic>
      <p:pic>
        <p:nvPicPr>
          <p:cNvPr id="105" name="Picture 104"/>
          <p:cNvPicPr>
            <a:picLocks noChangeAspect="1"/>
          </p:cNvPicPr>
          <p:nvPr/>
        </p:nvPicPr>
        <p:blipFill>
          <a:blip r:embed="rId3"/>
          <a:stretch>
            <a:fillRect/>
          </a:stretch>
        </p:blipFill>
        <p:spPr>
          <a:xfrm flipH="1">
            <a:off x="20008716" y="11254326"/>
            <a:ext cx="1053827" cy="742948"/>
          </a:xfrm>
          <a:prstGeom prst="rect">
            <a:avLst/>
          </a:prstGeom>
        </p:spPr>
      </p:pic>
      <p:pic>
        <p:nvPicPr>
          <p:cNvPr id="106" name="Picture 105"/>
          <p:cNvPicPr>
            <a:picLocks noChangeAspect="1"/>
          </p:cNvPicPr>
          <p:nvPr/>
        </p:nvPicPr>
        <p:blipFill>
          <a:blip r:embed="rId3"/>
          <a:stretch>
            <a:fillRect/>
          </a:stretch>
        </p:blipFill>
        <p:spPr>
          <a:xfrm flipH="1">
            <a:off x="20942431" y="11939066"/>
            <a:ext cx="1053827" cy="742948"/>
          </a:xfrm>
          <a:prstGeom prst="rect">
            <a:avLst/>
          </a:prstGeom>
        </p:spPr>
      </p:pic>
      <p:pic>
        <p:nvPicPr>
          <p:cNvPr id="107" name="Picture 106"/>
          <p:cNvPicPr>
            <a:picLocks noChangeAspect="1"/>
          </p:cNvPicPr>
          <p:nvPr/>
        </p:nvPicPr>
        <p:blipFill>
          <a:blip r:embed="rId3"/>
          <a:stretch>
            <a:fillRect/>
          </a:stretch>
        </p:blipFill>
        <p:spPr>
          <a:xfrm flipH="1">
            <a:off x="22366956" y="12207880"/>
            <a:ext cx="1053827" cy="742948"/>
          </a:xfrm>
          <a:prstGeom prst="rect">
            <a:avLst/>
          </a:prstGeom>
        </p:spPr>
      </p:pic>
      <p:pic>
        <p:nvPicPr>
          <p:cNvPr id="108" name="Picture 107"/>
          <p:cNvPicPr>
            <a:picLocks noChangeAspect="1"/>
          </p:cNvPicPr>
          <p:nvPr/>
        </p:nvPicPr>
        <p:blipFill>
          <a:blip r:embed="rId3"/>
          <a:stretch>
            <a:fillRect/>
          </a:stretch>
        </p:blipFill>
        <p:spPr>
          <a:xfrm flipH="1">
            <a:off x="21408719" y="12682014"/>
            <a:ext cx="1053827" cy="742948"/>
          </a:xfrm>
          <a:prstGeom prst="rect">
            <a:avLst/>
          </a:prstGeom>
        </p:spPr>
      </p:pic>
      <p:pic>
        <p:nvPicPr>
          <p:cNvPr id="109" name="Picture 108"/>
          <p:cNvPicPr>
            <a:picLocks noChangeAspect="1"/>
          </p:cNvPicPr>
          <p:nvPr/>
        </p:nvPicPr>
        <p:blipFill>
          <a:blip r:embed="rId3"/>
          <a:stretch>
            <a:fillRect/>
          </a:stretch>
        </p:blipFill>
        <p:spPr>
          <a:xfrm flipH="1">
            <a:off x="18042596" y="11350626"/>
            <a:ext cx="1053827" cy="742948"/>
          </a:xfrm>
          <a:prstGeom prst="rect">
            <a:avLst/>
          </a:prstGeom>
        </p:spPr>
      </p:pic>
      <p:pic>
        <p:nvPicPr>
          <p:cNvPr id="110" name="Picture 109"/>
          <p:cNvPicPr>
            <a:picLocks noChangeAspect="1"/>
          </p:cNvPicPr>
          <p:nvPr/>
        </p:nvPicPr>
        <p:blipFill>
          <a:blip r:embed="rId3"/>
          <a:stretch>
            <a:fillRect/>
          </a:stretch>
        </p:blipFill>
        <p:spPr>
          <a:xfrm flipH="1">
            <a:off x="18954889" y="11669192"/>
            <a:ext cx="1053827" cy="742948"/>
          </a:xfrm>
          <a:prstGeom prst="rect">
            <a:avLst/>
          </a:prstGeom>
        </p:spPr>
      </p:pic>
      <p:pic>
        <p:nvPicPr>
          <p:cNvPr id="111" name="Picture 110"/>
          <p:cNvPicPr>
            <a:picLocks noChangeAspect="1"/>
          </p:cNvPicPr>
          <p:nvPr/>
        </p:nvPicPr>
        <p:blipFill>
          <a:blip r:embed="rId3"/>
          <a:stretch>
            <a:fillRect/>
          </a:stretch>
        </p:blipFill>
        <p:spPr>
          <a:xfrm flipH="1">
            <a:off x="19928684" y="12122156"/>
            <a:ext cx="1053827" cy="742948"/>
          </a:xfrm>
          <a:prstGeom prst="rect">
            <a:avLst/>
          </a:prstGeom>
        </p:spPr>
      </p:pic>
      <p:pic>
        <p:nvPicPr>
          <p:cNvPr id="112" name="Picture 111"/>
          <p:cNvPicPr>
            <a:picLocks noChangeAspect="1"/>
          </p:cNvPicPr>
          <p:nvPr/>
        </p:nvPicPr>
        <p:blipFill>
          <a:blip r:embed="rId3"/>
          <a:stretch>
            <a:fillRect/>
          </a:stretch>
        </p:blipFill>
        <p:spPr>
          <a:xfrm flipH="1">
            <a:off x="19249095" y="12684128"/>
            <a:ext cx="1053827" cy="742948"/>
          </a:xfrm>
          <a:prstGeom prst="rect">
            <a:avLst/>
          </a:prstGeom>
        </p:spPr>
      </p:pic>
      <p:pic>
        <p:nvPicPr>
          <p:cNvPr id="114" name="Picture 113"/>
          <p:cNvPicPr>
            <a:picLocks noChangeAspect="1"/>
          </p:cNvPicPr>
          <p:nvPr/>
        </p:nvPicPr>
        <p:blipFill>
          <a:blip r:embed="rId3"/>
          <a:stretch>
            <a:fillRect/>
          </a:stretch>
        </p:blipFill>
        <p:spPr>
          <a:xfrm flipH="1">
            <a:off x="18114713" y="12398378"/>
            <a:ext cx="1053827" cy="742948"/>
          </a:xfrm>
          <a:prstGeom prst="rect">
            <a:avLst/>
          </a:prstGeom>
        </p:spPr>
      </p:pic>
      <p:pic>
        <p:nvPicPr>
          <p:cNvPr id="115" name="Picture 114"/>
          <p:cNvPicPr>
            <a:picLocks noChangeAspect="1"/>
          </p:cNvPicPr>
          <p:nvPr/>
        </p:nvPicPr>
        <p:blipFill>
          <a:blip r:embed="rId3"/>
          <a:stretch>
            <a:fillRect/>
          </a:stretch>
        </p:blipFill>
        <p:spPr>
          <a:xfrm flipH="1">
            <a:off x="19663975" y="7165626"/>
            <a:ext cx="1053827" cy="742948"/>
          </a:xfrm>
          <a:prstGeom prst="rect">
            <a:avLst/>
          </a:prstGeom>
        </p:spPr>
      </p:pic>
      <p:pic>
        <p:nvPicPr>
          <p:cNvPr id="116" name="Picture 115"/>
          <p:cNvPicPr>
            <a:picLocks noChangeAspect="1"/>
          </p:cNvPicPr>
          <p:nvPr/>
        </p:nvPicPr>
        <p:blipFill>
          <a:blip r:embed="rId3"/>
          <a:stretch>
            <a:fillRect/>
          </a:stretch>
        </p:blipFill>
        <p:spPr>
          <a:xfrm flipH="1">
            <a:off x="20752028" y="7407280"/>
            <a:ext cx="1053827" cy="742948"/>
          </a:xfrm>
          <a:prstGeom prst="rect">
            <a:avLst/>
          </a:prstGeom>
        </p:spPr>
      </p:pic>
      <p:pic>
        <p:nvPicPr>
          <p:cNvPr id="117" name="Picture 116"/>
          <p:cNvPicPr>
            <a:picLocks noChangeAspect="1"/>
          </p:cNvPicPr>
          <p:nvPr/>
        </p:nvPicPr>
        <p:blipFill>
          <a:blip r:embed="rId3"/>
          <a:stretch>
            <a:fillRect/>
          </a:stretch>
        </p:blipFill>
        <p:spPr>
          <a:xfrm flipH="1">
            <a:off x="21606940" y="7724778"/>
            <a:ext cx="1053827" cy="742948"/>
          </a:xfrm>
          <a:prstGeom prst="rect">
            <a:avLst/>
          </a:prstGeom>
        </p:spPr>
      </p:pic>
      <p:pic>
        <p:nvPicPr>
          <p:cNvPr id="118" name="Picture 117"/>
          <p:cNvPicPr>
            <a:picLocks noChangeAspect="1"/>
          </p:cNvPicPr>
          <p:nvPr/>
        </p:nvPicPr>
        <p:blipFill>
          <a:blip r:embed="rId3"/>
          <a:stretch>
            <a:fillRect/>
          </a:stretch>
        </p:blipFill>
        <p:spPr>
          <a:xfrm flipH="1">
            <a:off x="22635404" y="7505702"/>
            <a:ext cx="1053827" cy="742948"/>
          </a:xfrm>
          <a:prstGeom prst="rect">
            <a:avLst/>
          </a:prstGeom>
        </p:spPr>
      </p:pic>
      <p:pic>
        <p:nvPicPr>
          <p:cNvPr id="119" name="Picture 118"/>
          <p:cNvPicPr>
            <a:picLocks noChangeAspect="1"/>
          </p:cNvPicPr>
          <p:nvPr/>
        </p:nvPicPr>
        <p:blipFill>
          <a:blip r:embed="rId3"/>
          <a:stretch>
            <a:fillRect/>
          </a:stretch>
        </p:blipFill>
        <p:spPr>
          <a:xfrm flipH="1">
            <a:off x="20078705" y="8010528"/>
            <a:ext cx="1053827" cy="742948"/>
          </a:xfrm>
          <a:prstGeom prst="rect">
            <a:avLst/>
          </a:prstGeom>
        </p:spPr>
      </p:pic>
      <p:pic>
        <p:nvPicPr>
          <p:cNvPr id="120" name="Picture 119"/>
          <p:cNvPicPr>
            <a:picLocks noChangeAspect="1"/>
          </p:cNvPicPr>
          <p:nvPr/>
        </p:nvPicPr>
        <p:blipFill>
          <a:blip r:embed="rId3"/>
          <a:stretch>
            <a:fillRect/>
          </a:stretch>
        </p:blipFill>
        <p:spPr>
          <a:xfrm flipH="1">
            <a:off x="22180553" y="8648706"/>
            <a:ext cx="1053827" cy="742948"/>
          </a:xfrm>
          <a:prstGeom prst="rect">
            <a:avLst/>
          </a:prstGeom>
        </p:spPr>
      </p:pic>
      <p:pic>
        <p:nvPicPr>
          <p:cNvPr id="121" name="Picture 120"/>
          <p:cNvPicPr>
            <a:picLocks noChangeAspect="1"/>
          </p:cNvPicPr>
          <p:nvPr/>
        </p:nvPicPr>
        <p:blipFill>
          <a:blip r:embed="rId3"/>
          <a:stretch>
            <a:fillRect/>
          </a:stretch>
        </p:blipFill>
        <p:spPr>
          <a:xfrm flipH="1">
            <a:off x="20974292" y="8648706"/>
            <a:ext cx="1053827" cy="742948"/>
          </a:xfrm>
          <a:prstGeom prst="rect">
            <a:avLst/>
          </a:prstGeom>
        </p:spPr>
      </p:pic>
      <p:pic>
        <p:nvPicPr>
          <p:cNvPr id="122" name="Picture 121"/>
          <p:cNvPicPr>
            <a:picLocks noChangeAspect="1"/>
          </p:cNvPicPr>
          <p:nvPr/>
        </p:nvPicPr>
        <p:blipFill>
          <a:blip r:embed="rId3"/>
          <a:stretch>
            <a:fillRect/>
          </a:stretch>
        </p:blipFill>
        <p:spPr>
          <a:xfrm flipH="1">
            <a:off x="18102476" y="7439026"/>
            <a:ext cx="1053827" cy="742948"/>
          </a:xfrm>
          <a:prstGeom prst="rect">
            <a:avLst/>
          </a:prstGeom>
        </p:spPr>
      </p:pic>
      <p:pic>
        <p:nvPicPr>
          <p:cNvPr id="123" name="Picture 122"/>
          <p:cNvPicPr>
            <a:picLocks noChangeAspect="1"/>
          </p:cNvPicPr>
          <p:nvPr/>
        </p:nvPicPr>
        <p:blipFill>
          <a:blip r:embed="rId3"/>
          <a:stretch>
            <a:fillRect/>
          </a:stretch>
        </p:blipFill>
        <p:spPr>
          <a:xfrm flipH="1">
            <a:off x="18850868" y="8010528"/>
            <a:ext cx="1053827" cy="742948"/>
          </a:xfrm>
          <a:prstGeom prst="rect">
            <a:avLst/>
          </a:prstGeom>
        </p:spPr>
      </p:pic>
      <p:pic>
        <p:nvPicPr>
          <p:cNvPr id="124" name="Picture 123"/>
          <p:cNvPicPr>
            <a:picLocks noChangeAspect="1"/>
          </p:cNvPicPr>
          <p:nvPr/>
        </p:nvPicPr>
        <p:blipFill>
          <a:blip r:embed="rId3"/>
          <a:stretch>
            <a:fillRect/>
          </a:stretch>
        </p:blipFill>
        <p:spPr>
          <a:xfrm flipH="1">
            <a:off x="19373844" y="8781004"/>
            <a:ext cx="1053827" cy="742948"/>
          </a:xfrm>
          <a:prstGeom prst="rect">
            <a:avLst/>
          </a:prstGeom>
        </p:spPr>
      </p:pic>
      <p:pic>
        <p:nvPicPr>
          <p:cNvPr id="125" name="Picture 124"/>
          <p:cNvPicPr>
            <a:picLocks noChangeAspect="1"/>
          </p:cNvPicPr>
          <p:nvPr/>
        </p:nvPicPr>
        <p:blipFill>
          <a:blip r:embed="rId3"/>
          <a:stretch>
            <a:fillRect/>
          </a:stretch>
        </p:blipFill>
        <p:spPr>
          <a:xfrm flipH="1">
            <a:off x="21437876" y="9471744"/>
            <a:ext cx="1053827" cy="742948"/>
          </a:xfrm>
          <a:prstGeom prst="rect">
            <a:avLst/>
          </a:prstGeom>
        </p:spPr>
      </p:pic>
      <p:pic>
        <p:nvPicPr>
          <p:cNvPr id="126" name="Picture 125"/>
          <p:cNvPicPr>
            <a:picLocks noChangeAspect="1"/>
          </p:cNvPicPr>
          <p:nvPr/>
        </p:nvPicPr>
        <p:blipFill>
          <a:blip r:embed="rId3"/>
          <a:stretch>
            <a:fillRect/>
          </a:stretch>
        </p:blipFill>
        <p:spPr>
          <a:xfrm flipH="1">
            <a:off x="22626705" y="9523952"/>
            <a:ext cx="1053827" cy="742948"/>
          </a:xfrm>
          <a:prstGeom prst="rect">
            <a:avLst/>
          </a:prstGeom>
        </p:spPr>
      </p:pic>
      <p:pic>
        <p:nvPicPr>
          <p:cNvPr id="127" name="Picture 126"/>
          <p:cNvPicPr>
            <a:picLocks noChangeAspect="1"/>
          </p:cNvPicPr>
          <p:nvPr/>
        </p:nvPicPr>
        <p:blipFill>
          <a:blip r:embed="rId3"/>
          <a:stretch>
            <a:fillRect/>
          </a:stretch>
        </p:blipFill>
        <p:spPr>
          <a:xfrm flipH="1">
            <a:off x="21771100" y="10206576"/>
            <a:ext cx="1053827" cy="742948"/>
          </a:xfrm>
          <a:prstGeom prst="rect">
            <a:avLst/>
          </a:prstGeom>
        </p:spPr>
      </p:pic>
      <p:pic>
        <p:nvPicPr>
          <p:cNvPr id="128" name="Picture 127"/>
          <p:cNvPicPr>
            <a:picLocks noChangeAspect="1"/>
          </p:cNvPicPr>
          <p:nvPr/>
        </p:nvPicPr>
        <p:blipFill>
          <a:blip r:embed="rId3"/>
          <a:stretch>
            <a:fillRect/>
          </a:stretch>
        </p:blipFill>
        <p:spPr>
          <a:xfrm flipH="1">
            <a:off x="19438185" y="4851402"/>
            <a:ext cx="1053827" cy="742948"/>
          </a:xfrm>
          <a:prstGeom prst="rect">
            <a:avLst/>
          </a:prstGeom>
        </p:spPr>
      </p:pic>
      <p:pic>
        <p:nvPicPr>
          <p:cNvPr id="129" name="Picture 128"/>
          <p:cNvPicPr>
            <a:picLocks noChangeAspect="1"/>
          </p:cNvPicPr>
          <p:nvPr/>
        </p:nvPicPr>
        <p:blipFill>
          <a:blip r:embed="rId3"/>
          <a:stretch>
            <a:fillRect/>
          </a:stretch>
        </p:blipFill>
        <p:spPr>
          <a:xfrm flipH="1">
            <a:off x="20334820" y="5492750"/>
            <a:ext cx="1053827" cy="742948"/>
          </a:xfrm>
          <a:prstGeom prst="rect">
            <a:avLst/>
          </a:prstGeom>
        </p:spPr>
      </p:pic>
      <p:pic>
        <p:nvPicPr>
          <p:cNvPr id="130" name="Picture 129"/>
          <p:cNvPicPr>
            <a:picLocks noChangeAspect="1"/>
          </p:cNvPicPr>
          <p:nvPr/>
        </p:nvPicPr>
        <p:blipFill>
          <a:blip r:embed="rId3"/>
          <a:stretch>
            <a:fillRect/>
          </a:stretch>
        </p:blipFill>
        <p:spPr>
          <a:xfrm flipH="1">
            <a:off x="21380585" y="5838832"/>
            <a:ext cx="1053827" cy="742948"/>
          </a:xfrm>
          <a:prstGeom prst="rect">
            <a:avLst/>
          </a:prstGeom>
        </p:spPr>
      </p:pic>
      <p:pic>
        <p:nvPicPr>
          <p:cNvPr id="131" name="Picture 130"/>
          <p:cNvPicPr>
            <a:picLocks noChangeAspect="1"/>
          </p:cNvPicPr>
          <p:nvPr/>
        </p:nvPicPr>
        <p:blipFill>
          <a:blip r:embed="rId3"/>
          <a:stretch>
            <a:fillRect/>
          </a:stretch>
        </p:blipFill>
        <p:spPr>
          <a:xfrm flipH="1">
            <a:off x="18218151" y="5422904"/>
            <a:ext cx="1053827" cy="742948"/>
          </a:xfrm>
          <a:prstGeom prst="rect">
            <a:avLst/>
          </a:prstGeom>
        </p:spPr>
      </p:pic>
      <p:pic>
        <p:nvPicPr>
          <p:cNvPr id="132" name="Picture 131"/>
          <p:cNvPicPr>
            <a:picLocks noChangeAspect="1"/>
          </p:cNvPicPr>
          <p:nvPr/>
        </p:nvPicPr>
        <p:blipFill>
          <a:blip r:embed="rId3"/>
          <a:stretch>
            <a:fillRect/>
          </a:stretch>
        </p:blipFill>
        <p:spPr>
          <a:xfrm flipH="1">
            <a:off x="19135639" y="5696302"/>
            <a:ext cx="1053827" cy="742948"/>
          </a:xfrm>
          <a:prstGeom prst="rect">
            <a:avLst/>
          </a:prstGeom>
        </p:spPr>
      </p:pic>
      <p:pic>
        <p:nvPicPr>
          <p:cNvPr id="133" name="Picture 132"/>
          <p:cNvPicPr>
            <a:picLocks noChangeAspect="1"/>
          </p:cNvPicPr>
          <p:nvPr/>
        </p:nvPicPr>
        <p:blipFill>
          <a:blip r:embed="rId3"/>
          <a:stretch>
            <a:fillRect/>
          </a:stretch>
        </p:blipFill>
        <p:spPr>
          <a:xfrm flipH="1">
            <a:off x="22557321" y="6022978"/>
            <a:ext cx="1053827" cy="742948"/>
          </a:xfrm>
          <a:prstGeom prst="rect">
            <a:avLst/>
          </a:prstGeom>
        </p:spPr>
      </p:pic>
      <p:pic>
        <p:nvPicPr>
          <p:cNvPr id="134" name="Picture 133"/>
          <p:cNvPicPr>
            <a:picLocks noChangeAspect="1"/>
          </p:cNvPicPr>
          <p:nvPr/>
        </p:nvPicPr>
        <p:blipFill>
          <a:blip r:embed="rId3"/>
          <a:stretch>
            <a:fillRect/>
          </a:stretch>
        </p:blipFill>
        <p:spPr>
          <a:xfrm flipH="1">
            <a:off x="21943487" y="6915862"/>
            <a:ext cx="1053827" cy="742948"/>
          </a:xfrm>
          <a:prstGeom prst="rect">
            <a:avLst/>
          </a:prstGeom>
        </p:spPr>
      </p:pic>
      <p:pic>
        <p:nvPicPr>
          <p:cNvPr id="135" name="Picture 134"/>
          <p:cNvPicPr>
            <a:picLocks noChangeAspect="1"/>
          </p:cNvPicPr>
          <p:nvPr/>
        </p:nvPicPr>
        <p:blipFill>
          <a:blip r:embed="rId3"/>
          <a:stretch>
            <a:fillRect/>
          </a:stretch>
        </p:blipFill>
        <p:spPr>
          <a:xfrm flipH="1">
            <a:off x="20853673" y="6584952"/>
            <a:ext cx="1053827" cy="742948"/>
          </a:xfrm>
          <a:prstGeom prst="rect">
            <a:avLst/>
          </a:prstGeom>
        </p:spPr>
      </p:pic>
      <p:pic>
        <p:nvPicPr>
          <p:cNvPr id="136" name="Picture 135"/>
          <p:cNvPicPr>
            <a:picLocks noChangeAspect="1"/>
          </p:cNvPicPr>
          <p:nvPr/>
        </p:nvPicPr>
        <p:blipFill>
          <a:blip r:embed="rId3"/>
          <a:stretch>
            <a:fillRect/>
          </a:stretch>
        </p:blipFill>
        <p:spPr>
          <a:xfrm flipH="1">
            <a:off x="19800471" y="6350002"/>
            <a:ext cx="1053827" cy="742948"/>
          </a:xfrm>
          <a:prstGeom prst="rect">
            <a:avLst/>
          </a:prstGeom>
        </p:spPr>
      </p:pic>
      <p:pic>
        <p:nvPicPr>
          <p:cNvPr id="137" name="Picture 136"/>
          <p:cNvPicPr>
            <a:picLocks noChangeAspect="1"/>
          </p:cNvPicPr>
          <p:nvPr/>
        </p:nvPicPr>
        <p:blipFill>
          <a:blip r:embed="rId3"/>
          <a:stretch>
            <a:fillRect/>
          </a:stretch>
        </p:blipFill>
        <p:spPr>
          <a:xfrm flipH="1">
            <a:off x="18665271" y="6604000"/>
            <a:ext cx="1053827" cy="742948"/>
          </a:xfrm>
          <a:prstGeom prst="rect">
            <a:avLst/>
          </a:prstGeom>
        </p:spPr>
      </p:pic>
      <p:pic>
        <p:nvPicPr>
          <p:cNvPr id="138" name="Picture 137"/>
          <p:cNvPicPr>
            <a:picLocks noChangeAspect="1"/>
          </p:cNvPicPr>
          <p:nvPr/>
        </p:nvPicPr>
        <p:blipFill>
          <a:blip r:embed="rId3"/>
          <a:stretch>
            <a:fillRect/>
          </a:stretch>
        </p:blipFill>
        <p:spPr>
          <a:xfrm flipH="1">
            <a:off x="18569511" y="2509100"/>
            <a:ext cx="1053827" cy="742948"/>
          </a:xfrm>
          <a:prstGeom prst="rect">
            <a:avLst/>
          </a:prstGeom>
        </p:spPr>
      </p:pic>
      <p:pic>
        <p:nvPicPr>
          <p:cNvPr id="139" name="Picture 138"/>
          <p:cNvPicPr>
            <a:picLocks noChangeAspect="1"/>
          </p:cNvPicPr>
          <p:nvPr/>
        </p:nvPicPr>
        <p:blipFill>
          <a:blip r:embed="rId3"/>
          <a:stretch>
            <a:fillRect/>
          </a:stretch>
        </p:blipFill>
        <p:spPr>
          <a:xfrm flipH="1">
            <a:off x="22258207" y="3197226"/>
            <a:ext cx="1053827" cy="742948"/>
          </a:xfrm>
          <a:prstGeom prst="rect">
            <a:avLst/>
          </a:prstGeom>
        </p:spPr>
      </p:pic>
      <p:pic>
        <p:nvPicPr>
          <p:cNvPr id="140" name="Picture 139"/>
          <p:cNvPicPr>
            <a:picLocks noChangeAspect="1"/>
          </p:cNvPicPr>
          <p:nvPr/>
        </p:nvPicPr>
        <p:blipFill>
          <a:blip r:embed="rId3"/>
          <a:stretch>
            <a:fillRect/>
          </a:stretch>
        </p:blipFill>
        <p:spPr>
          <a:xfrm flipH="1">
            <a:off x="20660593" y="2951484"/>
            <a:ext cx="1053827" cy="742948"/>
          </a:xfrm>
          <a:prstGeom prst="rect">
            <a:avLst/>
          </a:prstGeom>
        </p:spPr>
      </p:pic>
      <p:pic>
        <p:nvPicPr>
          <p:cNvPr id="141" name="Picture 140"/>
          <p:cNvPicPr>
            <a:picLocks noChangeAspect="1"/>
          </p:cNvPicPr>
          <p:nvPr/>
        </p:nvPicPr>
        <p:blipFill>
          <a:blip r:embed="rId3"/>
          <a:stretch>
            <a:fillRect/>
          </a:stretch>
        </p:blipFill>
        <p:spPr>
          <a:xfrm flipH="1">
            <a:off x="19481943" y="3228628"/>
            <a:ext cx="1053827" cy="742948"/>
          </a:xfrm>
          <a:prstGeom prst="rect">
            <a:avLst/>
          </a:prstGeom>
        </p:spPr>
      </p:pic>
      <p:pic>
        <p:nvPicPr>
          <p:cNvPr id="142" name="Picture 141"/>
          <p:cNvPicPr>
            <a:picLocks noChangeAspect="1"/>
          </p:cNvPicPr>
          <p:nvPr/>
        </p:nvPicPr>
        <p:blipFill>
          <a:blip r:embed="rId3"/>
          <a:stretch>
            <a:fillRect/>
          </a:stretch>
        </p:blipFill>
        <p:spPr>
          <a:xfrm flipH="1">
            <a:off x="18428116" y="3508378"/>
            <a:ext cx="1053827" cy="742948"/>
          </a:xfrm>
          <a:prstGeom prst="rect">
            <a:avLst/>
          </a:prstGeom>
        </p:spPr>
      </p:pic>
      <p:pic>
        <p:nvPicPr>
          <p:cNvPr id="143" name="Picture 142"/>
          <p:cNvPicPr>
            <a:picLocks noChangeAspect="1"/>
          </p:cNvPicPr>
          <p:nvPr/>
        </p:nvPicPr>
        <p:blipFill>
          <a:blip r:embed="rId3"/>
          <a:stretch>
            <a:fillRect/>
          </a:stretch>
        </p:blipFill>
        <p:spPr>
          <a:xfrm flipH="1">
            <a:off x="20078703" y="4038250"/>
            <a:ext cx="1053827" cy="742948"/>
          </a:xfrm>
          <a:prstGeom prst="rect">
            <a:avLst/>
          </a:prstGeom>
        </p:spPr>
      </p:pic>
      <p:pic>
        <p:nvPicPr>
          <p:cNvPr id="144" name="Picture 143"/>
          <p:cNvPicPr>
            <a:picLocks noChangeAspect="1"/>
          </p:cNvPicPr>
          <p:nvPr/>
        </p:nvPicPr>
        <p:blipFill>
          <a:blip r:embed="rId3"/>
          <a:stretch>
            <a:fillRect/>
          </a:stretch>
        </p:blipFill>
        <p:spPr>
          <a:xfrm flipH="1">
            <a:off x="21241025" y="3829052"/>
            <a:ext cx="1053827" cy="742948"/>
          </a:xfrm>
          <a:prstGeom prst="rect">
            <a:avLst/>
          </a:prstGeom>
        </p:spPr>
      </p:pic>
      <p:pic>
        <p:nvPicPr>
          <p:cNvPr id="145" name="Picture 144"/>
          <p:cNvPicPr>
            <a:picLocks noChangeAspect="1"/>
          </p:cNvPicPr>
          <p:nvPr/>
        </p:nvPicPr>
        <p:blipFill>
          <a:blip r:embed="rId3"/>
          <a:stretch>
            <a:fillRect/>
          </a:stretch>
        </p:blipFill>
        <p:spPr>
          <a:xfrm flipH="1">
            <a:off x="22366956" y="4102102"/>
            <a:ext cx="1053827" cy="742948"/>
          </a:xfrm>
          <a:prstGeom prst="rect">
            <a:avLst/>
          </a:prstGeom>
        </p:spPr>
      </p:pic>
      <p:pic>
        <p:nvPicPr>
          <p:cNvPr id="146" name="Picture 145"/>
          <p:cNvPicPr>
            <a:picLocks noChangeAspect="1"/>
          </p:cNvPicPr>
          <p:nvPr/>
        </p:nvPicPr>
        <p:blipFill>
          <a:blip r:embed="rId3"/>
          <a:stretch>
            <a:fillRect/>
          </a:stretch>
        </p:blipFill>
        <p:spPr>
          <a:xfrm flipH="1">
            <a:off x="21973260" y="4951238"/>
            <a:ext cx="1053827" cy="742948"/>
          </a:xfrm>
          <a:prstGeom prst="rect">
            <a:avLst/>
          </a:prstGeom>
        </p:spPr>
      </p:pic>
      <p:pic>
        <p:nvPicPr>
          <p:cNvPr id="147" name="Picture 146"/>
          <p:cNvPicPr>
            <a:picLocks noChangeAspect="1"/>
          </p:cNvPicPr>
          <p:nvPr/>
        </p:nvPicPr>
        <p:blipFill>
          <a:blip r:embed="rId3"/>
          <a:stretch>
            <a:fillRect/>
          </a:stretch>
        </p:blipFill>
        <p:spPr>
          <a:xfrm flipH="1">
            <a:off x="20684583" y="4685954"/>
            <a:ext cx="1053827" cy="742948"/>
          </a:xfrm>
          <a:prstGeom prst="rect">
            <a:avLst/>
          </a:prstGeom>
        </p:spPr>
      </p:pic>
      <p:pic>
        <p:nvPicPr>
          <p:cNvPr id="148" name="Picture 147"/>
          <p:cNvPicPr>
            <a:picLocks noChangeAspect="1"/>
          </p:cNvPicPr>
          <p:nvPr/>
        </p:nvPicPr>
        <p:blipFill>
          <a:blip r:embed="rId3"/>
          <a:stretch>
            <a:fillRect/>
          </a:stretch>
        </p:blipFill>
        <p:spPr>
          <a:xfrm flipH="1">
            <a:off x="18641625" y="4365630"/>
            <a:ext cx="1053827" cy="742948"/>
          </a:xfrm>
          <a:prstGeom prst="rect">
            <a:avLst/>
          </a:prstGeom>
        </p:spPr>
      </p:pic>
      <p:pic>
        <p:nvPicPr>
          <p:cNvPr id="149" name="Picture 148"/>
          <p:cNvPicPr>
            <a:picLocks noChangeAspect="1"/>
          </p:cNvPicPr>
          <p:nvPr/>
        </p:nvPicPr>
        <p:blipFill>
          <a:blip r:embed="rId3"/>
          <a:stretch>
            <a:fillRect/>
          </a:stretch>
        </p:blipFill>
        <p:spPr>
          <a:xfrm flipH="1">
            <a:off x="21133473" y="1197332"/>
            <a:ext cx="1053827" cy="742948"/>
          </a:xfrm>
          <a:prstGeom prst="rect">
            <a:avLst/>
          </a:prstGeom>
        </p:spPr>
      </p:pic>
      <p:pic>
        <p:nvPicPr>
          <p:cNvPr id="150" name="Picture 149"/>
          <p:cNvPicPr>
            <a:picLocks noChangeAspect="1"/>
          </p:cNvPicPr>
          <p:nvPr/>
        </p:nvPicPr>
        <p:blipFill>
          <a:blip r:embed="rId3"/>
          <a:stretch>
            <a:fillRect/>
          </a:stretch>
        </p:blipFill>
        <p:spPr>
          <a:xfrm flipH="1">
            <a:off x="20644129" y="538696"/>
            <a:ext cx="1053827" cy="742948"/>
          </a:xfrm>
          <a:prstGeom prst="rect">
            <a:avLst/>
          </a:prstGeom>
        </p:spPr>
      </p:pic>
      <p:pic>
        <p:nvPicPr>
          <p:cNvPr id="151" name="Picture 150"/>
          <p:cNvPicPr>
            <a:picLocks noChangeAspect="1"/>
          </p:cNvPicPr>
          <p:nvPr/>
        </p:nvPicPr>
        <p:blipFill>
          <a:blip r:embed="rId3"/>
          <a:stretch>
            <a:fillRect/>
          </a:stretch>
        </p:blipFill>
        <p:spPr>
          <a:xfrm flipH="1">
            <a:off x="19873377" y="1151830"/>
            <a:ext cx="1053827" cy="742948"/>
          </a:xfrm>
          <a:prstGeom prst="rect">
            <a:avLst/>
          </a:prstGeom>
        </p:spPr>
      </p:pic>
      <p:pic>
        <p:nvPicPr>
          <p:cNvPr id="152" name="Picture 151"/>
          <p:cNvPicPr>
            <a:picLocks noChangeAspect="1"/>
          </p:cNvPicPr>
          <p:nvPr/>
        </p:nvPicPr>
        <p:blipFill>
          <a:blip r:embed="rId3"/>
          <a:stretch>
            <a:fillRect/>
          </a:stretch>
        </p:blipFill>
        <p:spPr>
          <a:xfrm flipH="1">
            <a:off x="19406671" y="332320"/>
            <a:ext cx="1053827" cy="742948"/>
          </a:xfrm>
          <a:prstGeom prst="rect">
            <a:avLst/>
          </a:prstGeom>
        </p:spPr>
      </p:pic>
      <p:pic>
        <p:nvPicPr>
          <p:cNvPr id="153" name="Picture 152"/>
          <p:cNvPicPr>
            <a:picLocks noChangeAspect="1"/>
          </p:cNvPicPr>
          <p:nvPr/>
        </p:nvPicPr>
        <p:blipFill>
          <a:blip r:embed="rId3"/>
          <a:stretch>
            <a:fillRect/>
          </a:stretch>
        </p:blipFill>
        <p:spPr>
          <a:xfrm flipH="1">
            <a:off x="18430561" y="603248"/>
            <a:ext cx="1053827" cy="742948"/>
          </a:xfrm>
          <a:prstGeom prst="rect">
            <a:avLst/>
          </a:prstGeom>
        </p:spPr>
      </p:pic>
      <p:pic>
        <p:nvPicPr>
          <p:cNvPr id="154" name="Picture 153"/>
          <p:cNvPicPr>
            <a:picLocks noChangeAspect="1"/>
          </p:cNvPicPr>
          <p:nvPr/>
        </p:nvPicPr>
        <p:blipFill>
          <a:blip r:embed="rId3"/>
          <a:stretch>
            <a:fillRect/>
          </a:stretch>
        </p:blipFill>
        <p:spPr>
          <a:xfrm flipH="1">
            <a:off x="18525940" y="1450978"/>
            <a:ext cx="1053827" cy="742948"/>
          </a:xfrm>
          <a:prstGeom prst="rect">
            <a:avLst/>
          </a:prstGeom>
        </p:spPr>
      </p:pic>
      <p:pic>
        <p:nvPicPr>
          <p:cNvPr id="155" name="Picture 154"/>
          <p:cNvPicPr>
            <a:picLocks noChangeAspect="1"/>
          </p:cNvPicPr>
          <p:nvPr/>
        </p:nvPicPr>
        <p:blipFill>
          <a:blip r:embed="rId3"/>
          <a:stretch>
            <a:fillRect/>
          </a:stretch>
        </p:blipFill>
        <p:spPr>
          <a:xfrm flipH="1">
            <a:off x="20933825" y="1903592"/>
            <a:ext cx="1053827" cy="742948"/>
          </a:xfrm>
          <a:prstGeom prst="rect">
            <a:avLst/>
          </a:prstGeom>
        </p:spPr>
      </p:pic>
      <p:pic>
        <p:nvPicPr>
          <p:cNvPr id="156" name="Picture 155"/>
          <p:cNvPicPr>
            <a:picLocks noChangeAspect="1"/>
          </p:cNvPicPr>
          <p:nvPr/>
        </p:nvPicPr>
        <p:blipFill>
          <a:blip r:embed="rId3"/>
          <a:stretch>
            <a:fillRect/>
          </a:stretch>
        </p:blipFill>
        <p:spPr>
          <a:xfrm flipH="1">
            <a:off x="19756999" y="2208536"/>
            <a:ext cx="1053827" cy="742948"/>
          </a:xfrm>
          <a:prstGeom prst="rect">
            <a:avLst/>
          </a:prstGeom>
        </p:spPr>
      </p:pic>
      <p:pic>
        <p:nvPicPr>
          <p:cNvPr id="157" name="Picture 156"/>
          <p:cNvPicPr>
            <a:picLocks noChangeAspect="1"/>
          </p:cNvPicPr>
          <p:nvPr/>
        </p:nvPicPr>
        <p:blipFill>
          <a:blip r:embed="rId3"/>
          <a:stretch>
            <a:fillRect/>
          </a:stretch>
        </p:blipFill>
        <p:spPr>
          <a:xfrm flipH="1">
            <a:off x="21819783" y="2378434"/>
            <a:ext cx="1053827" cy="742948"/>
          </a:xfrm>
          <a:prstGeom prst="rect">
            <a:avLst/>
          </a:prstGeom>
        </p:spPr>
      </p:pic>
      <p:pic>
        <p:nvPicPr>
          <p:cNvPr id="158" name="Picture 157"/>
          <p:cNvPicPr>
            <a:picLocks noChangeAspect="1"/>
          </p:cNvPicPr>
          <p:nvPr/>
        </p:nvPicPr>
        <p:blipFill>
          <a:blip r:embed="rId3"/>
          <a:stretch>
            <a:fillRect/>
          </a:stretch>
        </p:blipFill>
        <p:spPr>
          <a:xfrm flipH="1">
            <a:off x="22376548" y="879476"/>
            <a:ext cx="1053827" cy="742948"/>
          </a:xfrm>
          <a:prstGeom prst="rect">
            <a:avLst/>
          </a:prstGeom>
        </p:spPr>
      </p:pic>
      <p:pic>
        <p:nvPicPr>
          <p:cNvPr id="159" name="Picture 158"/>
          <p:cNvPicPr>
            <a:picLocks noChangeAspect="1"/>
          </p:cNvPicPr>
          <p:nvPr/>
        </p:nvPicPr>
        <p:blipFill>
          <a:blip r:embed="rId3"/>
          <a:stretch>
            <a:fillRect/>
          </a:stretch>
        </p:blipFill>
        <p:spPr>
          <a:xfrm flipH="1">
            <a:off x="21805855" y="282578"/>
            <a:ext cx="1053827" cy="742948"/>
          </a:xfrm>
          <a:prstGeom prst="rect">
            <a:avLst/>
          </a:prstGeom>
        </p:spPr>
      </p:pic>
      <p:pic>
        <p:nvPicPr>
          <p:cNvPr id="160" name="Picture 159"/>
          <p:cNvPicPr>
            <a:picLocks noChangeAspect="1"/>
          </p:cNvPicPr>
          <p:nvPr/>
        </p:nvPicPr>
        <p:blipFill>
          <a:blip r:embed="rId3"/>
          <a:stretch>
            <a:fillRect/>
          </a:stretch>
        </p:blipFill>
        <p:spPr>
          <a:xfrm flipH="1">
            <a:off x="22470399" y="1786824"/>
            <a:ext cx="1053827" cy="742948"/>
          </a:xfrm>
          <a:prstGeom prst="rect">
            <a:avLst/>
          </a:prstGeom>
        </p:spPr>
      </p:pic>
      <p:pic>
        <p:nvPicPr>
          <p:cNvPr id="161" name="Picture 160" descr="images-1.jp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849628" y="2428590"/>
            <a:ext cx="4007261" cy="2222420"/>
          </a:xfrm>
          <a:prstGeom prst="rect">
            <a:avLst/>
          </a:prstGeom>
        </p:spPr>
      </p:pic>
      <p:pic>
        <p:nvPicPr>
          <p:cNvPr id="163" name="Picture 162" descr="images-2.jpg"/>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69406" y1="79130" x2="69406" y2="79130"/>
                        <a14:foregroundMark x1="58904" y1="80435" x2="58904" y2="80435"/>
                        <a14:foregroundMark x1="79452" y1="73478" x2="79452" y2="73478"/>
                        <a14:foregroundMark x1="52968" y1="88696" x2="52968" y2="88696"/>
                      </a14:backgroundRemoval>
                    </a14:imgEffect>
                  </a14:imgLayer>
                </a14:imgProps>
              </a:ext>
            </a:extLst>
          </a:blip>
          <a:stretch>
            <a:fillRect/>
          </a:stretch>
        </p:blipFill>
        <p:spPr>
          <a:xfrm>
            <a:off x="9809205" y="7576903"/>
            <a:ext cx="2638955" cy="2078626"/>
          </a:xfrm>
          <a:prstGeom prst="rect">
            <a:avLst/>
          </a:prstGeom>
        </p:spPr>
      </p:pic>
      <p:pic>
        <p:nvPicPr>
          <p:cNvPr id="164" name="Picture 163" descr="images-3.jpg"/>
          <p:cNvPicPr>
            <a:picLocks noChangeAspect="1"/>
          </p:cNvPicPr>
          <p:nvPr/>
        </p:nvPicPr>
        <p:blipFill>
          <a:blip r:embed="rId8">
            <a:extLst>
              <a:ext uri="{BEBA8EAE-BF5A-486C-A8C5-ECC9F3942E4B}">
                <a14:imgProps xmlns:a14="http://schemas.microsoft.com/office/drawing/2010/main">
                  <a14:imgLayer r:embed="rId9">
                    <a14:imgEffect>
                      <a14:backgroundRemoval t="893" b="100000" l="4889" r="100000"/>
                    </a14:imgEffect>
                  </a14:imgLayer>
                </a14:imgProps>
              </a:ext>
            </a:extLst>
          </a:blip>
          <a:stretch>
            <a:fillRect/>
          </a:stretch>
        </p:blipFill>
        <p:spPr>
          <a:xfrm>
            <a:off x="13110977" y="7778755"/>
            <a:ext cx="2688008" cy="2007046"/>
          </a:xfrm>
          <a:prstGeom prst="rect">
            <a:avLst/>
          </a:prstGeom>
        </p:spPr>
      </p:pic>
      <p:pic>
        <p:nvPicPr>
          <p:cNvPr id="165" name="Picture 164" descr="images-4.jpg"/>
          <p:cNvPicPr>
            <a:picLocks noChangeAspect="1"/>
          </p:cNvPicPr>
          <p:nvPr/>
        </p:nvPicPr>
        <p:blipFill>
          <a:blip r:embed="rId10">
            <a:extLst>
              <a:ext uri="{BEBA8EAE-BF5A-486C-A8C5-ECC9F3942E4B}">
                <a14:imgProps xmlns:a14="http://schemas.microsoft.com/office/drawing/2010/main">
                  <a14:imgLayer r:embed="rId11">
                    <a14:imgEffect>
                      <a14:backgroundRemoval t="0" b="100000" l="0" r="96525">
                        <a14:foregroundMark x1="24324" y1="52577" x2="24324" y2="52577"/>
                        <a14:foregroundMark x1="24324" y1="29381" x2="24324" y2="29381"/>
                      </a14:backgroundRemoval>
                    </a14:imgEffect>
                  </a14:imgLayer>
                </a14:imgProps>
              </a:ext>
            </a:extLst>
          </a:blip>
          <a:stretch>
            <a:fillRect/>
          </a:stretch>
        </p:blipFill>
        <p:spPr>
          <a:xfrm>
            <a:off x="12448161" y="314876"/>
            <a:ext cx="3350824" cy="1882416"/>
          </a:xfrm>
          <a:prstGeom prst="rect">
            <a:avLst/>
          </a:prstGeom>
        </p:spPr>
      </p:pic>
      <p:pic>
        <p:nvPicPr>
          <p:cNvPr id="166" name="Picture 165" descr="images-5.jpg"/>
          <p:cNvPicPr>
            <a:picLocks noChangeAspect="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Lst>
          </a:blip>
          <a:stretch>
            <a:fillRect/>
          </a:stretch>
        </p:blipFill>
        <p:spPr>
          <a:xfrm>
            <a:off x="9268512" y="341595"/>
            <a:ext cx="3179648" cy="1818710"/>
          </a:xfrm>
          <a:prstGeom prst="rect">
            <a:avLst/>
          </a:prstGeom>
        </p:spPr>
      </p:pic>
      <p:pic>
        <p:nvPicPr>
          <p:cNvPr id="168" name="Picture 167" descr="images.jpg"/>
          <p:cNvPicPr>
            <a:picLocks noChangeAspect="1"/>
          </p:cNvPicPr>
          <p:nvPr/>
        </p:nvPicPr>
        <p:blipFill>
          <a:blip r:embed="rId14">
            <a:extLst>
              <a:ext uri="{BEBA8EAE-BF5A-486C-A8C5-ECC9F3942E4B}">
                <a14:imgProps xmlns:a14="http://schemas.microsoft.com/office/drawing/2010/main">
                  <a14:imgLayer r:embed="rId15">
                    <a14:imgEffect>
                      <a14:backgroundRemoval t="0" b="99582" l="0" r="89100"/>
                    </a14:imgEffect>
                  </a14:imgLayer>
                </a14:imgProps>
              </a:ext>
            </a:extLst>
          </a:blip>
          <a:stretch>
            <a:fillRect/>
          </a:stretch>
        </p:blipFill>
        <p:spPr>
          <a:xfrm>
            <a:off x="13563600" y="5120222"/>
            <a:ext cx="1754727" cy="1966378"/>
          </a:xfrm>
          <a:prstGeom prst="rect">
            <a:avLst/>
          </a:prstGeom>
        </p:spPr>
      </p:pic>
      <p:pic>
        <p:nvPicPr>
          <p:cNvPr id="170" name="Picture 169"/>
          <p:cNvPicPr>
            <a:picLocks noChangeAspect="1"/>
          </p:cNvPicPr>
          <p:nvPr/>
        </p:nvPicPr>
        <p:blipFill>
          <a:blip r:embed="rId16">
            <a:extLst>
              <a:ext uri="{BEBA8EAE-BF5A-486C-A8C5-ECC9F3942E4B}">
                <a14:imgProps xmlns:a14="http://schemas.microsoft.com/office/drawing/2010/main">
                  <a14:imgLayer r:embed="rId17">
                    <a14:imgEffect>
                      <a14:backgroundRemoval t="1478" b="100000" l="1205" r="100000"/>
                    </a14:imgEffect>
                  </a14:imgLayer>
                </a14:imgProps>
              </a:ext>
            </a:extLst>
          </a:blip>
          <a:stretch>
            <a:fillRect/>
          </a:stretch>
        </p:blipFill>
        <p:spPr>
          <a:xfrm>
            <a:off x="9447852" y="4851404"/>
            <a:ext cx="3384301" cy="2069316"/>
          </a:xfrm>
          <a:prstGeom prst="rect">
            <a:avLst/>
          </a:prstGeom>
        </p:spPr>
      </p:pic>
      <p:sp>
        <p:nvSpPr>
          <p:cNvPr id="167" name="Rectangle 166"/>
          <p:cNvSpPr/>
          <p:nvPr/>
        </p:nvSpPr>
        <p:spPr>
          <a:xfrm>
            <a:off x="1524007" y="5937253"/>
            <a:ext cx="4360333" cy="1841502"/>
          </a:xfrm>
          <a:prstGeom prst="rect">
            <a:avLst/>
          </a:prstGeom>
          <a:solidFill>
            <a:srgbClr val="2E59D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4000" dirty="0" smtClean="0"/>
              <a:t>Netflix </a:t>
            </a:r>
          </a:p>
          <a:p>
            <a:pPr algn="ctr"/>
            <a:r>
              <a:rPr lang="en-US" sz="4000" dirty="0" smtClean="0"/>
              <a:t>API</a:t>
            </a:r>
            <a:endParaRPr lang="en-US" sz="4000" dirty="0"/>
          </a:p>
        </p:txBody>
      </p:sp>
      <p:pic>
        <p:nvPicPr>
          <p:cNvPr id="171" name="Picture 170"/>
          <p:cNvPicPr>
            <a:picLocks noChangeAspect="1"/>
          </p:cNvPicPr>
          <p:nvPr/>
        </p:nvPicPr>
        <p:blipFill>
          <a:blip r:embed="rId18">
            <a:extLst>
              <a:ext uri="{BEBA8EAE-BF5A-486C-A8C5-ECC9F3942E4B}">
                <a14:imgProps xmlns:a14="http://schemas.microsoft.com/office/drawing/2010/main">
                  <a14:imgLayer r:embed="rId19">
                    <a14:imgEffect>
                      <a14:backgroundRemoval t="0" b="100000" l="0" r="97942"/>
                    </a14:imgEffect>
                  </a14:imgLayer>
                </a14:imgProps>
              </a:ext>
            </a:extLst>
          </a:blip>
          <a:stretch>
            <a:fillRect/>
          </a:stretch>
        </p:blipFill>
        <p:spPr>
          <a:xfrm>
            <a:off x="13106400" y="2667000"/>
            <a:ext cx="2415209" cy="2057400"/>
          </a:xfrm>
          <a:prstGeom prst="rect">
            <a:avLst/>
          </a:prstGeom>
        </p:spPr>
      </p:pic>
    </p:spTree>
    <p:extLst>
      <p:ext uri="{BB962C8B-B14F-4D97-AF65-F5344CB8AC3E}">
        <p14:creationId xmlns:p14="http://schemas.microsoft.com/office/powerpoint/2010/main" val="1461923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181602"/>
            <a:ext cx="21945600" cy="4165600"/>
          </a:xfrm>
        </p:spPr>
        <p:txBody>
          <a:bodyPr/>
          <a:lstStyle/>
          <a:p>
            <a:pPr marL="0" indent="0" algn="ctr">
              <a:buNone/>
            </a:pPr>
            <a:r>
              <a:rPr lang="en-US" sz="7200" dirty="0" smtClean="0"/>
              <a:t>The Goal</a:t>
            </a:r>
            <a:endParaRPr lang="en-US" sz="7200" dirty="0"/>
          </a:p>
        </p:txBody>
      </p:sp>
    </p:spTree>
    <p:extLst>
      <p:ext uri="{BB962C8B-B14F-4D97-AF65-F5344CB8AC3E}">
        <p14:creationId xmlns:p14="http://schemas.microsoft.com/office/powerpoint/2010/main" val="3110482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39400"/>
            <a:ext cx="24384000" cy="2004940"/>
          </a:xfrm>
          <a:prstGeom prst="rect">
            <a:avLst/>
          </a:prstGeom>
        </p:spPr>
        <p:txBody>
          <a:bodyPr wrap="square" lIns="217709" tIns="108855" rIns="217709" bIns="108855">
            <a:spAutoFit/>
          </a:bodyPr>
          <a:lstStyle/>
          <a:p>
            <a:pPr algn="ctr"/>
            <a:r>
              <a:rPr lang="en-US" sz="7600" dirty="0"/>
              <a:t>Over 30 Billion requests per month</a:t>
            </a:r>
          </a:p>
          <a:p>
            <a:pPr algn="ctr"/>
            <a:r>
              <a:rPr lang="en-US" sz="4000" dirty="0" smtClean="0"/>
              <a:t>(</a:t>
            </a:r>
            <a:r>
              <a:rPr lang="en-US" sz="4000" dirty="0"/>
              <a:t>P</a:t>
            </a:r>
            <a:r>
              <a:rPr lang="en-US" sz="4000" dirty="0" smtClean="0"/>
              <a:t>eaks at about 20,000 requests per second)</a:t>
            </a:r>
            <a:endParaRPr lang="en-US" sz="4000" dirty="0"/>
          </a:p>
        </p:txBody>
      </p:sp>
      <p:pic>
        <p:nvPicPr>
          <p:cNvPr id="5" name="Picture 4"/>
          <p:cNvPicPr>
            <a:picLocks noChangeAspect="1"/>
          </p:cNvPicPr>
          <p:nvPr/>
        </p:nvPicPr>
        <p:blipFill>
          <a:blip r:embed="rId3"/>
          <a:stretch>
            <a:fillRect/>
          </a:stretch>
        </p:blipFill>
        <p:spPr>
          <a:xfrm>
            <a:off x="2057400" y="228599"/>
            <a:ext cx="20345400" cy="10321109"/>
          </a:xfrm>
          <a:prstGeom prst="rect">
            <a:avLst/>
          </a:prstGeom>
        </p:spPr>
      </p:pic>
    </p:spTree>
    <p:extLst>
      <p:ext uri="{BB962C8B-B14F-4D97-AF65-F5344CB8AC3E}">
        <p14:creationId xmlns:p14="http://schemas.microsoft.com/office/powerpoint/2010/main" val="35218287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24384000" cy="13716000"/>
          </a:xfrm>
          <a:prstGeom prst="rect">
            <a:avLst/>
          </a:prstGeom>
        </p:spPr>
      </p:pic>
      <p:sp>
        <p:nvSpPr>
          <p:cNvPr id="6" name="Rectangle 5"/>
          <p:cNvSpPr/>
          <p:nvPr/>
        </p:nvSpPr>
        <p:spPr>
          <a:xfrm>
            <a:off x="16006457" y="8475579"/>
            <a:ext cx="8377544" cy="524042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Tree>
    <p:extLst>
      <p:ext uri="{BB962C8B-B14F-4D97-AF65-F5344CB8AC3E}">
        <p14:creationId xmlns:p14="http://schemas.microsoft.com/office/powerpoint/2010/main" val="21089422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24384000" cy="13716000"/>
          </a:xfrm>
          <a:prstGeom prst="rect">
            <a:avLst/>
          </a:prstGeom>
        </p:spPr>
      </p:pic>
      <p:sp>
        <p:nvSpPr>
          <p:cNvPr id="5" name="Rectangle 4"/>
          <p:cNvSpPr/>
          <p:nvPr/>
        </p:nvSpPr>
        <p:spPr>
          <a:xfrm>
            <a:off x="0" y="4183530"/>
            <a:ext cx="2828864" cy="717176"/>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 name="Rectangle 5"/>
          <p:cNvSpPr/>
          <p:nvPr/>
        </p:nvSpPr>
        <p:spPr>
          <a:xfrm>
            <a:off x="15586636" y="7297269"/>
            <a:ext cx="8797363" cy="641873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Tree>
    <p:extLst>
      <p:ext uri="{BB962C8B-B14F-4D97-AF65-F5344CB8AC3E}">
        <p14:creationId xmlns:p14="http://schemas.microsoft.com/office/powerpoint/2010/main" val="32220714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68200"/>
            <a:ext cx="24384000" cy="1447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solidFill>
                <a:srgbClr val="000000"/>
              </a:solidFill>
              <a:effectLst/>
              <a:latin typeface="GillSans" charset="0"/>
              <a:ea typeface="ヒラギノ角ゴ ProN W3" charset="0"/>
              <a:cs typeface="ヒラギノ角ゴ ProN W3" charset="0"/>
              <a:sym typeface="GillSans" charset="0"/>
            </a:endParaRPr>
          </a:p>
        </p:txBody>
      </p:sp>
      <p:sp>
        <p:nvSpPr>
          <p:cNvPr id="4" name="Rectangle 3"/>
          <p:cNvSpPr/>
          <p:nvPr/>
        </p:nvSpPr>
        <p:spPr>
          <a:xfrm>
            <a:off x="0" y="13187"/>
            <a:ext cx="12268200" cy="13423454"/>
          </a:xfrm>
          <a:prstGeom prst="rect">
            <a:avLst/>
          </a:prstGeom>
        </p:spPr>
        <p:txBody>
          <a:bodyPr wrap="square" lIns="217709" tIns="108855" rIns="217709" bIns="108855">
            <a:spAutoFit/>
          </a:bodyPr>
          <a:lstStyle/>
          <a:p>
            <a:r>
              <a:rPr lang="en-US" sz="2600" dirty="0"/>
              <a:t>&lt;</a:t>
            </a:r>
            <a:r>
              <a:rPr lang="en-US" sz="2600" dirty="0" err="1"/>
              <a:t>catalog_titles</a:t>
            </a:r>
            <a:r>
              <a:rPr lang="en-US" sz="2600" dirty="0"/>
              <a:t>&gt;</a:t>
            </a:r>
          </a:p>
          <a:p>
            <a:r>
              <a:rPr lang="en-US" sz="2600" dirty="0"/>
              <a:t>  &lt;</a:t>
            </a:r>
            <a:r>
              <a:rPr lang="en-US" sz="2600" dirty="0" err="1"/>
              <a:t>number_of_results</a:t>
            </a:r>
            <a:r>
              <a:rPr lang="en-US" sz="2600" dirty="0"/>
              <a:t>&gt;1140&lt;/</a:t>
            </a:r>
            <a:r>
              <a:rPr lang="en-US" sz="2600" dirty="0" err="1"/>
              <a:t>number_of_results</a:t>
            </a:r>
            <a:r>
              <a:rPr lang="en-US" sz="2600" dirty="0"/>
              <a:t>&gt;</a:t>
            </a:r>
          </a:p>
          <a:p>
            <a:r>
              <a:rPr lang="en-US" sz="2600" dirty="0"/>
              <a:t>  &lt;</a:t>
            </a:r>
            <a:r>
              <a:rPr lang="en-US" sz="2600" dirty="0" err="1"/>
              <a:t>start_index</a:t>
            </a:r>
            <a:r>
              <a:rPr lang="en-US" sz="2600" dirty="0"/>
              <a:t>&gt;0&lt;/</a:t>
            </a:r>
            <a:r>
              <a:rPr lang="en-US" sz="2600" dirty="0" err="1"/>
              <a:t>start_index</a:t>
            </a:r>
            <a:r>
              <a:rPr lang="en-US" sz="2600" dirty="0"/>
              <a:t>&gt;</a:t>
            </a:r>
          </a:p>
          <a:p>
            <a:r>
              <a:rPr lang="en-US" sz="2600" dirty="0"/>
              <a:t>  &lt;</a:t>
            </a:r>
            <a:r>
              <a:rPr lang="en-US" sz="2600" dirty="0" err="1"/>
              <a:t>results_per_page</a:t>
            </a:r>
            <a:r>
              <a:rPr lang="en-US" sz="2600" dirty="0"/>
              <a:t>&gt;10&lt;/</a:t>
            </a:r>
            <a:r>
              <a:rPr lang="en-US" sz="2600" dirty="0" err="1"/>
              <a:t>results_per_page</a:t>
            </a:r>
            <a:r>
              <a:rPr lang="en-US" sz="2600" dirty="0"/>
              <a:t>&gt;</a:t>
            </a:r>
          </a:p>
          <a:p>
            <a:r>
              <a:rPr lang="en-US" sz="2600" dirty="0"/>
              <a:t>  &lt;</a:t>
            </a:r>
            <a:r>
              <a:rPr lang="en-US" sz="2600" dirty="0" err="1"/>
              <a:t>catalog_title</a:t>
            </a:r>
            <a:r>
              <a:rPr lang="en-US" sz="2600" dirty="0"/>
              <a:t>&gt;</a:t>
            </a:r>
          </a:p>
          <a:p>
            <a:r>
              <a:rPr lang="en-US" sz="2600" dirty="0"/>
              <a:t>  &lt;id&gt;http://</a:t>
            </a:r>
            <a:r>
              <a:rPr lang="en-US" sz="2600" dirty="0" err="1"/>
              <a:t>api.netflix.com</a:t>
            </a:r>
            <a:r>
              <a:rPr lang="en-US" sz="2600" dirty="0"/>
              <a:t>/catalog/titles/movies/60021896&lt;/id&gt;&lt;title short="Star" regular="Star"&gt;&lt;/title&gt;</a:t>
            </a:r>
          </a:p>
          <a:p>
            <a:r>
              <a:rPr lang="en-US" sz="2600" dirty="0"/>
              <a:t>  &lt;</a:t>
            </a:r>
            <a:r>
              <a:rPr lang="en-US" sz="2600" dirty="0" err="1"/>
              <a:t>box_art</a:t>
            </a:r>
            <a:r>
              <a:rPr lang="en-US" sz="2600" dirty="0"/>
              <a:t> small="http://alien2.netflix.com/us/</a:t>
            </a:r>
            <a:r>
              <a:rPr lang="en-US" sz="2600" dirty="0" err="1"/>
              <a:t>boxshots</a:t>
            </a:r>
            <a:r>
              <a:rPr lang="en-US" sz="2600" dirty="0"/>
              <a:t>/tiny/60021896.jpg"  </a:t>
            </a:r>
          </a:p>
          <a:p>
            <a:r>
              <a:rPr lang="en-US" sz="2600" dirty="0"/>
              <a:t>	medium="http://alien2.netflix.com/us/</a:t>
            </a:r>
            <a:r>
              <a:rPr lang="en-US" sz="2600" dirty="0" err="1"/>
              <a:t>boxshots</a:t>
            </a:r>
            <a:r>
              <a:rPr lang="en-US" sz="2600" dirty="0"/>
              <a:t>/small/60021896.jpg"  </a:t>
            </a:r>
          </a:p>
          <a:p>
            <a:r>
              <a:rPr lang="en-US" sz="2600" dirty="0"/>
              <a:t>	large="http://alien2.netflix.com/us/</a:t>
            </a:r>
            <a:r>
              <a:rPr lang="en-US" sz="2600" dirty="0" err="1"/>
              <a:t>boxshots</a:t>
            </a:r>
            <a:r>
              <a:rPr lang="en-US" sz="2600" dirty="0"/>
              <a:t>/large/60021896.jpg"&gt;&lt;/</a:t>
            </a:r>
            <a:r>
              <a:rPr lang="en-US" sz="2600" dirty="0" err="1"/>
              <a:t>box_art</a:t>
            </a:r>
            <a:r>
              <a:rPr lang="en-US" sz="2600" dirty="0"/>
              <a:t>&gt;</a:t>
            </a:r>
          </a:p>
          <a:p>
            <a:r>
              <a:rPr lang="en-US" sz="2600" dirty="0"/>
              <a:t>  &lt;link </a:t>
            </a:r>
            <a:r>
              <a:rPr lang="en-US" sz="2600" dirty="0" err="1"/>
              <a:t>href</a:t>
            </a:r>
            <a:r>
              <a:rPr lang="en-US" sz="2600" dirty="0"/>
              <a:t>="http://</a:t>
            </a:r>
            <a:r>
              <a:rPr lang="en-US" sz="2600" dirty="0" err="1"/>
              <a:t>api.netflix.com</a:t>
            </a:r>
            <a:r>
              <a:rPr lang="en-US" sz="2600" dirty="0"/>
              <a:t>/catalog/titles/movies/60021896/synopsis"  </a:t>
            </a:r>
          </a:p>
          <a:p>
            <a:r>
              <a:rPr lang="en-US" sz="2600" dirty="0"/>
              <a:t>	</a:t>
            </a:r>
            <a:r>
              <a:rPr lang="en-US" sz="2600" dirty="0" err="1"/>
              <a:t>rel</a:t>
            </a:r>
            <a:r>
              <a:rPr lang="en-US" sz="2600" dirty="0"/>
              <a:t>="http://</a:t>
            </a:r>
            <a:r>
              <a:rPr lang="en-US" sz="2600" dirty="0" err="1"/>
              <a:t>schemas.netflix.com</a:t>
            </a:r>
            <a:r>
              <a:rPr lang="en-US" sz="2600" dirty="0"/>
              <a:t>/catalog/titles/synopsis" title="synopsis"&gt;&lt;/link&gt;</a:t>
            </a:r>
          </a:p>
          <a:p>
            <a:r>
              <a:rPr lang="en-US" sz="2600" dirty="0"/>
              <a:t>  &lt;</a:t>
            </a:r>
            <a:r>
              <a:rPr lang="en-US" sz="2600" dirty="0" err="1"/>
              <a:t>release_year</a:t>
            </a:r>
            <a:r>
              <a:rPr lang="en-US" sz="2600" dirty="0"/>
              <a:t>&gt;2001&lt;/</a:t>
            </a:r>
            <a:r>
              <a:rPr lang="en-US" sz="2600" dirty="0" err="1"/>
              <a:t>release_year</a:t>
            </a:r>
            <a:r>
              <a:rPr lang="en-US" sz="2600" dirty="0"/>
              <a:t>&gt;</a:t>
            </a:r>
          </a:p>
          <a:p>
            <a:r>
              <a:rPr lang="en-US" sz="2600" dirty="0"/>
              <a:t>  &lt;category scheme="http://</a:t>
            </a:r>
            <a:r>
              <a:rPr lang="en-US" sz="2600" dirty="0" err="1"/>
              <a:t>api.netflix.com</a:t>
            </a:r>
            <a:r>
              <a:rPr lang="en-US" sz="2600" dirty="0"/>
              <a:t>/catalog/titles/</a:t>
            </a:r>
            <a:r>
              <a:rPr lang="en-US" sz="2600" dirty="0" err="1"/>
              <a:t>mpaa_ratings</a:t>
            </a:r>
            <a:r>
              <a:rPr lang="en-US" sz="2600" dirty="0"/>
              <a:t>" label="NR"&gt;&lt;/category&gt;</a:t>
            </a:r>
          </a:p>
          <a:p>
            <a:r>
              <a:rPr lang="en-US" sz="2600" dirty="0"/>
              <a:t>  &lt;category scheme="http://</a:t>
            </a:r>
            <a:r>
              <a:rPr lang="en-US" sz="2600" dirty="0" err="1"/>
              <a:t>api.netflix.com</a:t>
            </a:r>
            <a:r>
              <a:rPr lang="en-US" sz="2600" dirty="0"/>
              <a:t>/</a:t>
            </a:r>
            <a:r>
              <a:rPr lang="en-US" sz="2600" dirty="0" err="1" smtClean="0"/>
              <a:t>categorie</a:t>
            </a:r>
            <a:r>
              <a:rPr lang="en-US" sz="2600" dirty="0" err="1"/>
              <a:t>So</a:t>
            </a:r>
            <a:r>
              <a:rPr lang="en-US" sz="2600" dirty="0"/>
              <a:t>, the 1,000 flowers, who previously accounted for 100% of the total API traffic, now…</a:t>
            </a:r>
          </a:p>
          <a:p>
            <a:r>
              <a:rPr lang="en-US" sz="2600" dirty="0" smtClean="0"/>
              <a:t>s</a:t>
            </a:r>
            <a:r>
              <a:rPr lang="en-US" sz="2600" dirty="0"/>
              <a:t>/genres" label="Foreign"&gt;&lt;/category&gt;</a:t>
            </a:r>
          </a:p>
          <a:p>
            <a:r>
              <a:rPr lang="en-US" sz="2600" dirty="0"/>
              <a:t>  &lt;link </a:t>
            </a:r>
            <a:r>
              <a:rPr lang="en-US" sz="2600" dirty="0" err="1"/>
              <a:t>href</a:t>
            </a:r>
            <a:r>
              <a:rPr lang="en-US" sz="2600" dirty="0"/>
              <a:t>="http://</a:t>
            </a:r>
            <a:r>
              <a:rPr lang="en-US" sz="2600" dirty="0" err="1"/>
              <a:t>api.netflix.com</a:t>
            </a:r>
            <a:r>
              <a:rPr lang="en-US" sz="2600" dirty="0"/>
              <a:t>/catalog/titles/movies/60021896/cast"  </a:t>
            </a:r>
          </a:p>
          <a:p>
            <a:r>
              <a:rPr lang="en-US" sz="2600" dirty="0"/>
              <a:t>	</a:t>
            </a:r>
            <a:r>
              <a:rPr lang="en-US" sz="2600" dirty="0" err="1"/>
              <a:t>rel</a:t>
            </a:r>
            <a:r>
              <a:rPr lang="en-US" sz="2600" dirty="0"/>
              <a:t>="http://</a:t>
            </a:r>
            <a:r>
              <a:rPr lang="en-US" sz="2600" dirty="0" err="1"/>
              <a:t>schemas.netflix.com</a:t>
            </a:r>
            <a:r>
              <a:rPr lang="en-US" sz="2600" dirty="0"/>
              <a:t>/catalog/</a:t>
            </a:r>
            <a:r>
              <a:rPr lang="en-US" sz="2600" dirty="0" err="1"/>
              <a:t>people.cast</a:t>
            </a:r>
            <a:r>
              <a:rPr lang="en-US" sz="2600" dirty="0"/>
              <a:t>" title="cast"&gt;&lt;/link&gt;</a:t>
            </a:r>
          </a:p>
          <a:p>
            <a:r>
              <a:rPr lang="en-US" sz="2600" dirty="0"/>
              <a:t>&lt;link </a:t>
            </a:r>
            <a:r>
              <a:rPr lang="en-US" sz="2600" dirty="0" err="1"/>
              <a:t>href</a:t>
            </a:r>
            <a:r>
              <a:rPr lang="en-US" sz="2600" dirty="0"/>
              <a:t>="http://</a:t>
            </a:r>
            <a:r>
              <a:rPr lang="en-US" sz="2600" dirty="0" err="1"/>
              <a:t>api.netflix.com</a:t>
            </a:r>
            <a:r>
              <a:rPr lang="en-US" sz="2600" dirty="0"/>
              <a:t>/catalog/titles/movies/60021896/</a:t>
            </a:r>
            <a:r>
              <a:rPr lang="en-US" sz="2600" dirty="0" err="1"/>
              <a:t>screen_formats</a:t>
            </a:r>
            <a:r>
              <a:rPr lang="en-US" sz="2600" dirty="0"/>
              <a:t>" </a:t>
            </a:r>
            <a:r>
              <a:rPr lang="en-US" sz="2600" dirty="0" err="1"/>
              <a:t>rel</a:t>
            </a:r>
            <a:r>
              <a:rPr lang="en-US" sz="2600" dirty="0"/>
              <a:t>="http://</a:t>
            </a:r>
            <a:r>
              <a:rPr lang="en-US" sz="2600" dirty="0" err="1"/>
              <a:t>schemas.netflix.com</a:t>
            </a:r>
            <a:r>
              <a:rPr lang="en-US" sz="2600" dirty="0"/>
              <a:t>/catalog/titles/</a:t>
            </a:r>
            <a:r>
              <a:rPr lang="en-US" sz="2600" dirty="0" err="1"/>
              <a:t>screen_formats</a:t>
            </a:r>
            <a:r>
              <a:rPr lang="en-US" sz="2600" dirty="0"/>
              <a:t>" title="screen formats"&gt;&lt;/link</a:t>
            </a:r>
          </a:p>
          <a:p>
            <a:r>
              <a:rPr lang="en-US" sz="2600" dirty="0"/>
              <a:t>  &lt;link </a:t>
            </a:r>
            <a:r>
              <a:rPr lang="en-US" sz="2600" dirty="0" err="1"/>
              <a:t>href</a:t>
            </a:r>
            <a:r>
              <a:rPr lang="en-US" sz="2600" dirty="0"/>
              <a:t>="http://</a:t>
            </a:r>
            <a:r>
              <a:rPr lang="en-US" sz="2600" dirty="0" err="1"/>
              <a:t>api.netflix.com</a:t>
            </a:r>
            <a:r>
              <a:rPr lang="en-US" sz="2600" dirty="0"/>
              <a:t>/catalog/titles/movies/60021896/</a:t>
            </a:r>
            <a:r>
              <a:rPr lang="en-US" sz="2600" dirty="0" err="1"/>
              <a:t>languages_and_audio</a:t>
            </a:r>
            <a:r>
              <a:rPr lang="en-US" sz="2600" dirty="0"/>
              <a:t>" </a:t>
            </a:r>
            <a:r>
              <a:rPr lang="en-US" sz="2600" dirty="0" err="1"/>
              <a:t>rel</a:t>
            </a:r>
            <a:r>
              <a:rPr lang="en-US" sz="2600" dirty="0"/>
              <a:t>="http://</a:t>
            </a:r>
            <a:r>
              <a:rPr lang="en-US" sz="2600" dirty="0" err="1"/>
              <a:t>schemas.netflix.com</a:t>
            </a:r>
            <a:r>
              <a:rPr lang="en-US" sz="2600" dirty="0"/>
              <a:t>/catalog/titles/</a:t>
            </a:r>
            <a:r>
              <a:rPr lang="en-US" sz="2600" dirty="0" err="1"/>
              <a:t>languages_and_audio</a:t>
            </a:r>
            <a:r>
              <a:rPr lang="en-US" sz="2600" dirty="0"/>
              <a:t>" title="languages and audio"&gt;&lt;/link&gt;</a:t>
            </a:r>
          </a:p>
          <a:p>
            <a:r>
              <a:rPr lang="en-US" sz="2600" dirty="0"/>
              <a:t>  &lt;</a:t>
            </a:r>
            <a:r>
              <a:rPr lang="en-US" sz="2600" dirty="0" err="1"/>
              <a:t>average_rating</a:t>
            </a:r>
            <a:r>
              <a:rPr lang="en-US" sz="2600" dirty="0"/>
              <a:t>&gt;1.9&lt;/</a:t>
            </a:r>
            <a:r>
              <a:rPr lang="en-US" sz="2600" dirty="0" err="1"/>
              <a:t>average_rating</a:t>
            </a:r>
            <a:r>
              <a:rPr lang="en-US" sz="2600" dirty="0"/>
              <a:t>&gt;</a:t>
            </a:r>
          </a:p>
          <a:p>
            <a:r>
              <a:rPr lang="en-US" sz="2600" dirty="0"/>
              <a:t>  &lt;link </a:t>
            </a:r>
            <a:r>
              <a:rPr lang="en-US" sz="2600" dirty="0" err="1"/>
              <a:t>href</a:t>
            </a:r>
            <a:r>
              <a:rPr lang="en-US" sz="2600" dirty="0"/>
              <a:t>="http://</a:t>
            </a:r>
            <a:r>
              <a:rPr lang="en-US" sz="2600" dirty="0" err="1"/>
              <a:t>api.netflix.com</a:t>
            </a:r>
            <a:r>
              <a:rPr lang="en-US" sz="2600" dirty="0"/>
              <a:t>/catalog/titles/movies/60021896/</a:t>
            </a:r>
            <a:r>
              <a:rPr lang="en-US" sz="2600" dirty="0" err="1"/>
              <a:t>similars</a:t>
            </a:r>
            <a:r>
              <a:rPr lang="en-US" sz="2600" dirty="0"/>
              <a:t>" </a:t>
            </a:r>
            <a:r>
              <a:rPr lang="en-US" sz="2600" dirty="0" err="1"/>
              <a:t>rel</a:t>
            </a:r>
            <a:r>
              <a:rPr lang="en-US" sz="2600" dirty="0"/>
              <a:t>="http://</a:t>
            </a:r>
            <a:r>
              <a:rPr lang="en-US" sz="2600" dirty="0" err="1"/>
              <a:t>schemas.netflix.com</a:t>
            </a:r>
            <a:r>
              <a:rPr lang="en-US" sz="2600" dirty="0"/>
              <a:t>/catalog/</a:t>
            </a:r>
            <a:r>
              <a:rPr lang="en-US" sz="2600" dirty="0" err="1"/>
              <a:t>titles.similars</a:t>
            </a:r>
            <a:r>
              <a:rPr lang="en-US" sz="2600" dirty="0"/>
              <a:t>" title="</a:t>
            </a:r>
            <a:r>
              <a:rPr lang="en-US" sz="2600" dirty="0" err="1"/>
              <a:t>similars</a:t>
            </a:r>
            <a:r>
              <a:rPr lang="en-US" sz="2600" dirty="0"/>
              <a:t>"&gt;&lt;/link&gt;</a:t>
            </a:r>
          </a:p>
          <a:p>
            <a:r>
              <a:rPr lang="en-US" sz="2600" dirty="0"/>
              <a:t>  &lt;link </a:t>
            </a:r>
            <a:r>
              <a:rPr lang="en-US" sz="2600" dirty="0" err="1"/>
              <a:t>href</a:t>
            </a:r>
            <a:r>
              <a:rPr lang="en-US" sz="2600" dirty="0"/>
              <a:t>="http://</a:t>
            </a:r>
            <a:r>
              <a:rPr lang="en-US" sz="2600" dirty="0" err="1"/>
              <a:t>www.netflix.com</a:t>
            </a:r>
            <a:r>
              <a:rPr lang="en-US" sz="2600" dirty="0"/>
              <a:t>/Movie/Star/60021896" </a:t>
            </a:r>
            <a:r>
              <a:rPr lang="en-US" sz="2600" dirty="0" err="1"/>
              <a:t>rel</a:t>
            </a:r>
            <a:r>
              <a:rPr lang="en-US" sz="2600" dirty="0"/>
              <a:t>="alternate" title="webpage"&gt;&lt;/link&gt;</a:t>
            </a:r>
          </a:p>
          <a:p>
            <a:r>
              <a:rPr lang="en-US" sz="2600" dirty="0"/>
              <a:t>  &lt;/</a:t>
            </a:r>
            <a:r>
              <a:rPr lang="en-US" sz="2600" dirty="0" err="1"/>
              <a:t>catalog_title</a:t>
            </a:r>
            <a:r>
              <a:rPr lang="en-US" sz="2600" dirty="0"/>
              <a:t>&gt;</a:t>
            </a:r>
          </a:p>
          <a:p>
            <a:r>
              <a:rPr lang="en-US" sz="2600" dirty="0" smtClean="0"/>
              <a:t>&lt;</a:t>
            </a:r>
            <a:r>
              <a:rPr lang="en-US" sz="2600" dirty="0"/>
              <a:t>/</a:t>
            </a:r>
            <a:r>
              <a:rPr lang="en-US" sz="2600" dirty="0" err="1"/>
              <a:t>catalog_titles</a:t>
            </a:r>
            <a:r>
              <a:rPr lang="en-US" sz="2600" dirty="0"/>
              <a:t>&gt;</a:t>
            </a:r>
          </a:p>
        </p:txBody>
      </p:sp>
      <p:sp>
        <p:nvSpPr>
          <p:cNvPr id="5" name="Rectangle 4"/>
          <p:cNvSpPr/>
          <p:nvPr/>
        </p:nvSpPr>
        <p:spPr>
          <a:xfrm>
            <a:off x="12344400" y="0"/>
            <a:ext cx="12039600" cy="13515780"/>
          </a:xfrm>
          <a:prstGeom prst="rect">
            <a:avLst/>
          </a:prstGeom>
        </p:spPr>
        <p:txBody>
          <a:bodyPr wrap="square" lIns="217709" tIns="108855" rIns="217709" bIns="108855">
            <a:spAutoFit/>
          </a:bodyPr>
          <a:lstStyle/>
          <a:p>
            <a:r>
              <a:rPr lang="en-US" sz="2400" dirty="0"/>
              <a:t>{"</a:t>
            </a:r>
            <a:r>
              <a:rPr lang="en-US" sz="2400" dirty="0" err="1"/>
              <a:t>catalog_title</a:t>
            </a:r>
            <a:r>
              <a:rPr lang="en-US" sz="2400" dirty="0"/>
              <a:t>":</a:t>
            </a:r>
          </a:p>
          <a:p>
            <a:r>
              <a:rPr lang="en-US" sz="2400" dirty="0"/>
              <a:t>{"</a:t>
            </a:r>
            <a:r>
              <a:rPr lang="en-US" sz="2400" dirty="0" err="1"/>
              <a:t>id":"http</a:t>
            </a:r>
            <a:r>
              <a:rPr lang="en-US" sz="2400" dirty="0"/>
              <a:t>://</a:t>
            </a:r>
            <a:r>
              <a:rPr lang="en-US" sz="2400" dirty="0" err="1"/>
              <a:t>api.netflix.com</a:t>
            </a:r>
            <a:r>
              <a:rPr lang="en-US" sz="2400" dirty="0"/>
              <a:t>/catalog/titles/movies/60034967",</a:t>
            </a:r>
          </a:p>
          <a:p>
            <a:r>
              <a:rPr lang="en-US" sz="2400" dirty="0"/>
              <a:t>"title":{"</a:t>
            </a:r>
            <a:r>
              <a:rPr lang="en-US" sz="2400" dirty="0" err="1"/>
              <a:t>title_short":"Rosencrantz</a:t>
            </a:r>
            <a:r>
              <a:rPr lang="en-US" sz="2400" dirty="0"/>
              <a:t> and Guildenstern Are Dead",</a:t>
            </a:r>
          </a:p>
          <a:p>
            <a:r>
              <a:rPr lang="en-US" sz="2400" dirty="0"/>
              <a:t>"</a:t>
            </a:r>
            <a:r>
              <a:rPr lang="en-US" sz="2400" dirty="0" err="1"/>
              <a:t>regular":"Rosencrantz</a:t>
            </a:r>
            <a:r>
              <a:rPr lang="en-US" sz="2400" dirty="0"/>
              <a:t> and Guildenstern Are Dead"},</a:t>
            </a:r>
          </a:p>
          <a:p>
            <a:r>
              <a:rPr lang="en-US" sz="2400" dirty="0"/>
              <a:t>"maturity_level":60,</a:t>
            </a:r>
          </a:p>
          <a:p>
            <a:r>
              <a:rPr lang="en-US" sz="2400" dirty="0"/>
              <a:t>"release_year":"1990",</a:t>
            </a:r>
          </a:p>
          <a:p>
            <a:r>
              <a:rPr lang="en-US" sz="2400" dirty="0"/>
              <a:t>"average_rating":3.7,</a:t>
            </a:r>
          </a:p>
          <a:p>
            <a:r>
              <a:rPr lang="en-US" sz="2400" dirty="0"/>
              <a:t>"</a:t>
            </a:r>
            <a:r>
              <a:rPr lang="en-US" sz="2400" dirty="0" err="1"/>
              <a:t>box_art</a:t>
            </a:r>
            <a:r>
              <a:rPr lang="en-US" sz="2400" dirty="0"/>
              <a:t>":{"284pix_w":"http://cdn-7.nflximg.com/</a:t>
            </a:r>
            <a:r>
              <a:rPr lang="en-US" sz="2400" dirty="0" err="1"/>
              <a:t>en_US</a:t>
            </a:r>
            <a:r>
              <a:rPr lang="en-US" sz="2400" dirty="0"/>
              <a:t>/</a:t>
            </a:r>
            <a:r>
              <a:rPr lang="en-US" sz="2400" dirty="0" err="1"/>
              <a:t>boxshots</a:t>
            </a:r>
            <a:r>
              <a:rPr lang="en-US" sz="2400" dirty="0"/>
              <a:t>/</a:t>
            </a:r>
            <a:r>
              <a:rPr lang="en-US" sz="2400" dirty="0" err="1"/>
              <a:t>ghd</a:t>
            </a:r>
            <a:r>
              <a:rPr lang="en-US" sz="2400" dirty="0"/>
              <a:t>/60034967.jpg",</a:t>
            </a:r>
          </a:p>
          <a:p>
            <a:r>
              <a:rPr lang="en-US" sz="2400" dirty="0"/>
              <a:t>"110pix_w":"http://cdn-7.nflximg.com/</a:t>
            </a:r>
            <a:r>
              <a:rPr lang="en-US" sz="2400" dirty="0" err="1"/>
              <a:t>en_US</a:t>
            </a:r>
            <a:r>
              <a:rPr lang="en-US" sz="2400" dirty="0"/>
              <a:t>/</a:t>
            </a:r>
            <a:r>
              <a:rPr lang="en-US" sz="2400" dirty="0" err="1"/>
              <a:t>boxshots</a:t>
            </a:r>
            <a:r>
              <a:rPr lang="en-US" sz="2400" dirty="0"/>
              <a:t>/large/60034967.jpg",</a:t>
            </a:r>
          </a:p>
          <a:p>
            <a:r>
              <a:rPr lang="en-US" sz="2400" dirty="0"/>
              <a:t>"38pix_w":"http://cdn-7.nflximg.com/</a:t>
            </a:r>
            <a:r>
              <a:rPr lang="en-US" sz="2400" dirty="0" err="1"/>
              <a:t>en_US</a:t>
            </a:r>
            <a:r>
              <a:rPr lang="en-US" sz="2400" dirty="0"/>
              <a:t>/</a:t>
            </a:r>
            <a:r>
              <a:rPr lang="en-US" sz="2400" dirty="0" err="1"/>
              <a:t>boxshots</a:t>
            </a:r>
            <a:r>
              <a:rPr lang="en-US" sz="2400" dirty="0"/>
              <a:t>/tiny/60034967.jpg",</a:t>
            </a:r>
          </a:p>
          <a:p>
            <a:r>
              <a:rPr lang="en-US" sz="2400" dirty="0"/>
              <a:t>"64pix_w":"http://cdn-7.nflximg.com/</a:t>
            </a:r>
            <a:r>
              <a:rPr lang="en-US" sz="2400" dirty="0" err="1"/>
              <a:t>en_US</a:t>
            </a:r>
            <a:r>
              <a:rPr lang="en-US" sz="2400" dirty="0"/>
              <a:t>/</a:t>
            </a:r>
            <a:r>
              <a:rPr lang="en-US" sz="2400" dirty="0" err="1"/>
              <a:t>boxshots</a:t>
            </a:r>
            <a:r>
              <a:rPr lang="en-US" sz="2400" dirty="0"/>
              <a:t>/small/60034967.jpg",</a:t>
            </a:r>
          </a:p>
          <a:p>
            <a:r>
              <a:rPr lang="en-US" sz="2400" dirty="0"/>
              <a:t>"150pix_w":"http://cdn-7.nflximg.com/</a:t>
            </a:r>
            <a:r>
              <a:rPr lang="en-US" sz="2400" dirty="0" err="1"/>
              <a:t>en_US</a:t>
            </a:r>
            <a:r>
              <a:rPr lang="en-US" sz="2400" dirty="0"/>
              <a:t>/</a:t>
            </a:r>
            <a:r>
              <a:rPr lang="en-US" sz="2400" dirty="0" err="1"/>
              <a:t>boxshots</a:t>
            </a:r>
            <a:r>
              <a:rPr lang="en-US" sz="2400" dirty="0"/>
              <a:t>/150/60034967.jpg",</a:t>
            </a:r>
          </a:p>
          <a:p>
            <a:r>
              <a:rPr lang="en-US" sz="2400" dirty="0"/>
              <a:t>"88pix_w":"http://cdn-7.nflximg.com/</a:t>
            </a:r>
            <a:r>
              <a:rPr lang="en-US" sz="2400" dirty="0" err="1"/>
              <a:t>en_US</a:t>
            </a:r>
            <a:r>
              <a:rPr lang="en-US" sz="2400" dirty="0"/>
              <a:t>/</a:t>
            </a:r>
            <a:r>
              <a:rPr lang="en-US" sz="2400" dirty="0" err="1"/>
              <a:t>boxshots</a:t>
            </a:r>
            <a:r>
              <a:rPr lang="en-US" sz="2400" dirty="0"/>
              <a:t>/88/60034967.jpg",</a:t>
            </a:r>
          </a:p>
          <a:p>
            <a:r>
              <a:rPr lang="da-DK" sz="2400" dirty="0"/>
              <a:t>"124pix_w":"http://cdn-7.nflximg.com/</a:t>
            </a:r>
            <a:r>
              <a:rPr lang="da-DK" sz="2400" dirty="0" err="1"/>
              <a:t>en_US</a:t>
            </a:r>
            <a:r>
              <a:rPr lang="da-DK" sz="2400" dirty="0"/>
              <a:t>/</a:t>
            </a:r>
            <a:r>
              <a:rPr lang="da-DK" sz="2400" dirty="0" err="1"/>
              <a:t>boxshots</a:t>
            </a:r>
            <a:r>
              <a:rPr lang="da-DK" sz="2400" dirty="0"/>
              <a:t>/124/60034967.jpg"},</a:t>
            </a:r>
          </a:p>
          <a:p>
            <a:r>
              <a:rPr lang="da-DK" sz="2400" dirty="0"/>
              <a:t>"</a:t>
            </a:r>
            <a:r>
              <a:rPr lang="da-DK" sz="2400" dirty="0" err="1"/>
              <a:t>language</a:t>
            </a:r>
            <a:r>
              <a:rPr lang="da-DK" sz="2400" dirty="0"/>
              <a:t>":"en",</a:t>
            </a:r>
          </a:p>
          <a:p>
            <a:r>
              <a:rPr lang="da-DK" sz="2400" dirty="0"/>
              <a:t>"</a:t>
            </a:r>
            <a:r>
              <a:rPr lang="da-DK" sz="2400" dirty="0" err="1"/>
              <a:t>web_page":"http</a:t>
            </a:r>
            <a:r>
              <a:rPr lang="da-DK" sz="2400" dirty="0"/>
              <a:t>://</a:t>
            </a:r>
            <a:r>
              <a:rPr lang="da-DK" sz="2400" dirty="0" err="1"/>
              <a:t>www.netflix.com</a:t>
            </a:r>
            <a:r>
              <a:rPr lang="da-DK" sz="2400" dirty="0"/>
              <a:t>/Movie/</a:t>
            </a:r>
            <a:r>
              <a:rPr lang="da-DK" sz="2400" dirty="0" err="1"/>
              <a:t>Rosencrantz_and_Guildenstern_Are_Dead</a:t>
            </a:r>
            <a:r>
              <a:rPr lang="da-DK" sz="2400" dirty="0"/>
              <a:t>/60034967",</a:t>
            </a:r>
          </a:p>
          <a:p>
            <a:r>
              <a:rPr lang="da-DK" sz="2400" dirty="0"/>
              <a:t>"tiny_</a:t>
            </a:r>
            <a:r>
              <a:rPr lang="da-DK" sz="2400" dirty="0" err="1"/>
              <a:t>url</a:t>
            </a:r>
            <a:r>
              <a:rPr lang="da-DK" sz="2400" dirty="0"/>
              <a:t>":"http://</a:t>
            </a:r>
            <a:r>
              <a:rPr lang="da-DK" sz="2400" dirty="0" err="1"/>
              <a:t>movi.es</a:t>
            </a:r>
            <a:r>
              <a:rPr lang="da-DK" sz="2400" dirty="0"/>
              <a:t>/ApUP9"},</a:t>
            </a:r>
          </a:p>
          <a:p>
            <a:r>
              <a:rPr lang="da-DK" sz="2400" dirty="0"/>
              <a:t>"</a:t>
            </a:r>
            <a:r>
              <a:rPr lang="da-DK" sz="2400" dirty="0" err="1"/>
              <a:t>meta</a:t>
            </a:r>
            <a:r>
              <a:rPr lang="da-DK" sz="2400" dirty="0"/>
              <a:t>":{</a:t>
            </a:r>
          </a:p>
          <a:p>
            <a:r>
              <a:rPr lang="da-DK" sz="2400" dirty="0"/>
              <a:t>"</a:t>
            </a:r>
            <a:r>
              <a:rPr lang="da-DK" sz="2400" dirty="0" err="1"/>
              <a:t>expand</a:t>
            </a:r>
            <a:r>
              <a:rPr lang="da-DK" sz="2400" dirty="0"/>
              <a:t>":["@directors","@bonus_materials","@cast","@awards","@short_synopsis","@synopsis","@box_art","@screen_formats","@"links":{"</a:t>
            </a:r>
            <a:r>
              <a:rPr lang="da-DK" sz="2400" dirty="0" err="1"/>
              <a:t>id":"http</a:t>
            </a:r>
            <a:r>
              <a:rPr lang="da-DK" sz="2400" dirty="0"/>
              <a:t>://</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a:t>
            </a:r>
          </a:p>
          <a:p>
            <a:r>
              <a:rPr lang="da-DK" sz="2400" dirty="0"/>
              <a:t>"</a:t>
            </a:r>
            <a:r>
              <a:rPr lang="da-DK" sz="2400" dirty="0" err="1"/>
              <a:t>languages_and_audio":"http</a:t>
            </a:r>
            <a:r>
              <a:rPr lang="da-DK" sz="2400" dirty="0"/>
              <a:t>://</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a:t>
            </a:r>
            <a:r>
              <a:rPr lang="da-DK" sz="2400" dirty="0" err="1"/>
              <a:t>languages_and_audio</a:t>
            </a:r>
            <a:r>
              <a:rPr lang="da-DK" sz="2400" dirty="0"/>
              <a:t>",</a:t>
            </a:r>
          </a:p>
          <a:p>
            <a:r>
              <a:rPr lang="da-DK" sz="2400" dirty="0"/>
              <a:t>"</a:t>
            </a:r>
            <a:r>
              <a:rPr lang="da-DK" sz="2400" dirty="0" err="1"/>
              <a:t>title</a:t>
            </a:r>
            <a:r>
              <a:rPr lang="da-DK" sz="2400" dirty="0"/>
              <a:t>":"http://</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a:t>
            </a:r>
            <a:r>
              <a:rPr lang="da-DK" sz="2400" dirty="0" err="1"/>
              <a:t>title</a:t>
            </a:r>
            <a:r>
              <a:rPr lang="da-DK" sz="2400" dirty="0"/>
              <a:t>",</a:t>
            </a:r>
          </a:p>
          <a:p>
            <a:r>
              <a:rPr lang="da-DK" sz="2400" dirty="0"/>
              <a:t>"</a:t>
            </a:r>
            <a:r>
              <a:rPr lang="da-DK" sz="2400" dirty="0" err="1"/>
              <a:t>screen_formats":"http</a:t>
            </a:r>
            <a:r>
              <a:rPr lang="da-DK" sz="2400" dirty="0"/>
              <a:t>://</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a:t>
            </a:r>
            <a:r>
              <a:rPr lang="da-DK" sz="2400" dirty="0" err="1"/>
              <a:t>screen_formats</a:t>
            </a:r>
            <a:r>
              <a:rPr lang="da-DK" sz="2400" dirty="0"/>
              <a:t>",</a:t>
            </a:r>
          </a:p>
          <a:p>
            <a:r>
              <a:rPr lang="da-DK" sz="2400" dirty="0"/>
              <a:t>"</a:t>
            </a:r>
            <a:r>
              <a:rPr lang="da-DK" sz="2400" dirty="0" err="1"/>
              <a:t>cast":"http</a:t>
            </a:r>
            <a:r>
              <a:rPr lang="da-DK" sz="2400" dirty="0"/>
              <a:t>://</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/60034967/cast",</a:t>
            </a:r>
          </a:p>
          <a:p>
            <a:r>
              <a:rPr lang="da-DK" sz="2400" dirty="0"/>
              <a:t>"</a:t>
            </a:r>
            <a:r>
              <a:rPr lang="da-DK" sz="2400" dirty="0" err="1"/>
              <a:t>awards</a:t>
            </a:r>
            <a:r>
              <a:rPr lang="da-DK" sz="2400" dirty="0"/>
              <a:t>":"http://</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a:t>
            </a:r>
            <a:r>
              <a:rPr lang="da-DK" sz="2400" dirty="0" err="1"/>
              <a:t>awards</a:t>
            </a:r>
            <a:r>
              <a:rPr lang="da-DK" sz="2400" dirty="0"/>
              <a:t>",</a:t>
            </a:r>
          </a:p>
          <a:p>
            <a:r>
              <a:rPr lang="da-DK" sz="2400" dirty="0"/>
              <a:t>"</a:t>
            </a:r>
            <a:r>
              <a:rPr lang="da-DK" sz="2400" dirty="0" err="1"/>
              <a:t>short_synopsis":"http</a:t>
            </a:r>
            <a:r>
              <a:rPr lang="da-DK" sz="2400" dirty="0"/>
              <a:t>://</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a:t>
            </a:r>
            <a:r>
              <a:rPr lang="da-DK" sz="2400" dirty="0" err="1"/>
              <a:t>short_synopsis</a:t>
            </a:r>
            <a:r>
              <a:rPr lang="da-DK" sz="2400" dirty="0"/>
              <a:t>",</a:t>
            </a:r>
          </a:p>
          <a:p>
            <a:r>
              <a:rPr lang="da-DK" sz="2400" dirty="0"/>
              <a:t>"</a:t>
            </a:r>
            <a:r>
              <a:rPr lang="da-DK" sz="2400" dirty="0" err="1"/>
              <a:t>box_art":"http</a:t>
            </a:r>
            <a:r>
              <a:rPr lang="da-DK" sz="2400" dirty="0"/>
              <a:t>://</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a:t>
            </a:r>
            <a:r>
              <a:rPr lang="da-DK" sz="2400" dirty="0" err="1"/>
              <a:t>box_art</a:t>
            </a:r>
            <a:r>
              <a:rPr lang="da-DK" sz="2400" dirty="0"/>
              <a:t>",</a:t>
            </a:r>
          </a:p>
          <a:p>
            <a:r>
              <a:rPr lang="da-DK" sz="2400" dirty="0"/>
              <a:t>"</a:t>
            </a:r>
            <a:r>
              <a:rPr lang="da-DK" sz="2400" dirty="0" err="1"/>
              <a:t>synopsis":"http</a:t>
            </a:r>
            <a:r>
              <a:rPr lang="da-DK" sz="2400" dirty="0"/>
              <a:t>://</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/60034967/synopsis",</a:t>
            </a:r>
          </a:p>
          <a:p>
            <a:r>
              <a:rPr lang="da-DK" sz="2400" dirty="0"/>
              <a:t>"</a:t>
            </a:r>
            <a:r>
              <a:rPr lang="da-DK" sz="2400" dirty="0" err="1"/>
              <a:t>directors</a:t>
            </a:r>
            <a:r>
              <a:rPr lang="da-DK" sz="2400" dirty="0"/>
              <a:t>":"http://</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a:t>
            </a:r>
            <a:r>
              <a:rPr lang="da-DK" sz="2400" dirty="0" err="1"/>
              <a:t>directors</a:t>
            </a:r>
            <a:r>
              <a:rPr lang="da-DK" sz="2400" dirty="0"/>
              <a:t>",</a:t>
            </a:r>
          </a:p>
          <a:p>
            <a:r>
              <a:rPr lang="da-DK" sz="2400" dirty="0"/>
              <a:t>"</a:t>
            </a:r>
            <a:r>
              <a:rPr lang="da-DK" sz="2400" dirty="0" err="1"/>
              <a:t>similars</a:t>
            </a:r>
            <a:r>
              <a:rPr lang="da-DK" sz="2400" dirty="0"/>
              <a:t>":"http://</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a:t>
            </a:r>
            <a:r>
              <a:rPr lang="da-DK" sz="2400" dirty="0" err="1"/>
              <a:t>similars</a:t>
            </a:r>
            <a:r>
              <a:rPr lang="da-DK" sz="2400" dirty="0"/>
              <a:t>",</a:t>
            </a:r>
          </a:p>
          <a:p>
            <a:r>
              <a:rPr lang="da-DK" sz="2400" dirty="0"/>
              <a:t>"format_</a:t>
            </a:r>
            <a:r>
              <a:rPr lang="da-DK" sz="2400" dirty="0" err="1"/>
              <a:t>availability</a:t>
            </a:r>
            <a:r>
              <a:rPr lang="da-DK" sz="2400" dirty="0"/>
              <a:t>":"http://</a:t>
            </a:r>
            <a:r>
              <a:rPr lang="da-DK" sz="2400" dirty="0" err="1"/>
              <a:t>api.netflix.com</a:t>
            </a:r>
            <a:r>
              <a:rPr lang="da-DK" sz="2400" dirty="0"/>
              <a:t>/</a:t>
            </a:r>
            <a:r>
              <a:rPr lang="da-DK" sz="2400" dirty="0" err="1"/>
              <a:t>catalog</a:t>
            </a:r>
            <a:r>
              <a:rPr lang="da-DK" sz="2400" dirty="0"/>
              <a:t>/</a:t>
            </a:r>
            <a:r>
              <a:rPr lang="da-DK" sz="2400" dirty="0" err="1"/>
              <a:t>titles</a:t>
            </a:r>
            <a:r>
              <a:rPr lang="da-DK" sz="2400" dirty="0"/>
              <a:t>/</a:t>
            </a:r>
            <a:r>
              <a:rPr lang="da-DK" sz="2400" dirty="0" err="1"/>
              <a:t>movies</a:t>
            </a:r>
            <a:r>
              <a:rPr lang="da-DK" sz="2400" dirty="0"/>
              <a:t>/60034967/</a:t>
            </a:r>
            <a:r>
              <a:rPr lang="da-DK" sz="2400" dirty="0" err="1"/>
              <a:t>format_availability</a:t>
            </a:r>
            <a:r>
              <a:rPr lang="da-DK" sz="2400" dirty="0"/>
              <a:t>"}</a:t>
            </a:r>
          </a:p>
          <a:p>
            <a:r>
              <a:rPr lang="da-DK" sz="2400" dirty="0"/>
              <a:t>}}</a:t>
            </a:r>
            <a:endParaRPr lang="en-US" sz="2400" dirty="0"/>
          </a:p>
        </p:txBody>
      </p:sp>
      <p:cxnSp>
        <p:nvCxnSpPr>
          <p:cNvPr id="6" name="Straight Arrow Connector 5"/>
          <p:cNvCxnSpPr/>
          <p:nvPr/>
        </p:nvCxnSpPr>
        <p:spPr bwMode="auto">
          <a:xfrm>
            <a:off x="12268200" y="0"/>
            <a:ext cx="0" cy="1371600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403295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5600"/>
            <a:ext cx="24384000" cy="1927996"/>
          </a:xfrm>
          <a:prstGeom prst="rect">
            <a:avLst/>
          </a:prstGeom>
        </p:spPr>
        <p:txBody>
          <a:bodyPr wrap="square" lIns="217709" tIns="108855" rIns="217709" bIns="108855">
            <a:spAutoFit/>
          </a:bodyPr>
          <a:lstStyle/>
          <a:p>
            <a:pPr algn="ctr"/>
            <a:r>
              <a:rPr lang="en-US" sz="6700" dirty="0">
                <a:solidFill>
                  <a:srgbClr val="FF0000"/>
                </a:solidFill>
              </a:rPr>
              <a:t>Could it have been 5 billion requests per month? Or less?</a:t>
            </a:r>
          </a:p>
          <a:p>
            <a:pPr algn="ctr"/>
            <a:r>
              <a:rPr lang="en-US" sz="4400" dirty="0" smtClean="0"/>
              <a:t>(Assuming everything else remained the same)</a:t>
            </a:r>
          </a:p>
        </p:txBody>
      </p:sp>
      <p:pic>
        <p:nvPicPr>
          <p:cNvPr id="3" name="Picture 2"/>
          <p:cNvPicPr>
            <a:picLocks noChangeAspect="1"/>
          </p:cNvPicPr>
          <p:nvPr/>
        </p:nvPicPr>
        <p:blipFill>
          <a:blip r:embed="rId3"/>
          <a:stretch>
            <a:fillRect/>
          </a:stretch>
        </p:blipFill>
        <p:spPr>
          <a:xfrm>
            <a:off x="12706310" y="685800"/>
            <a:ext cx="11144290" cy="9448799"/>
          </a:xfrm>
          <a:prstGeom prst="rect">
            <a:avLst/>
          </a:prstGeom>
        </p:spPr>
      </p:pic>
      <p:pic>
        <p:nvPicPr>
          <p:cNvPr id="5" name="Picture 4"/>
          <p:cNvPicPr>
            <a:picLocks noChangeAspect="1"/>
          </p:cNvPicPr>
          <p:nvPr/>
        </p:nvPicPr>
        <p:blipFill rotWithShape="1">
          <a:blip r:embed="rId4"/>
          <a:srcRect l="25983" r="19341"/>
          <a:stretch/>
        </p:blipFill>
        <p:spPr>
          <a:xfrm>
            <a:off x="609600" y="685800"/>
            <a:ext cx="11144290" cy="9417173"/>
          </a:xfrm>
          <a:prstGeom prst="rect">
            <a:avLst/>
          </a:prstGeom>
        </p:spPr>
      </p:pic>
      <p:cxnSp>
        <p:nvCxnSpPr>
          <p:cNvPr id="6" name="Straight Connector 5"/>
          <p:cNvCxnSpPr/>
          <p:nvPr/>
        </p:nvCxnSpPr>
        <p:spPr>
          <a:xfrm>
            <a:off x="609600" y="685800"/>
            <a:ext cx="11125200" cy="9296400"/>
          </a:xfrm>
          <a:prstGeom prst="line">
            <a:avLst/>
          </a:prstGeom>
          <a:ln w="1524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609600" y="762000"/>
            <a:ext cx="11125200" cy="9346838"/>
          </a:xfrm>
          <a:prstGeom prst="line">
            <a:avLst/>
          </a:prstGeom>
          <a:ln w="1524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4857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181602"/>
            <a:ext cx="21945600" cy="4165600"/>
          </a:xfrm>
        </p:spPr>
        <p:txBody>
          <a:bodyPr/>
          <a:lstStyle/>
          <a:p>
            <a:pPr marL="0" indent="0" algn="ctr">
              <a:buNone/>
            </a:pPr>
            <a:r>
              <a:rPr lang="en-US" sz="7200" dirty="0" smtClean="0"/>
              <a:t>The Challenge</a:t>
            </a:r>
            <a:endParaRPr lang="en-US" sz="7200" dirty="0"/>
          </a:p>
        </p:txBody>
      </p:sp>
    </p:spTree>
    <p:extLst>
      <p:ext uri="{BB962C8B-B14F-4D97-AF65-F5344CB8AC3E}">
        <p14:creationId xmlns:p14="http://schemas.microsoft.com/office/powerpoint/2010/main" val="40851746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24350133" cy="13716000"/>
          </a:xfrm>
          <a:prstGeom prst="rect">
            <a:avLst/>
          </a:prstGeom>
        </p:spPr>
      </p:pic>
      <p:sp>
        <p:nvSpPr>
          <p:cNvPr id="3" name="TextBox 2"/>
          <p:cNvSpPr txBox="1"/>
          <p:nvPr/>
        </p:nvSpPr>
        <p:spPr>
          <a:xfrm>
            <a:off x="17678400" y="10820400"/>
            <a:ext cx="5792379" cy="2851326"/>
          </a:xfrm>
          <a:prstGeom prst="rect">
            <a:avLst/>
          </a:prstGeom>
          <a:noFill/>
        </p:spPr>
        <p:txBody>
          <a:bodyPr wrap="none" lIns="217709" tIns="108855" rIns="217709" bIns="108855" rtlCol="0">
            <a:spAutoFit/>
          </a:bodyPr>
          <a:lstStyle/>
          <a:p>
            <a:r>
              <a:rPr lang="en-US" sz="5700" dirty="0"/>
              <a:t>Some of the many </a:t>
            </a:r>
          </a:p>
          <a:p>
            <a:r>
              <a:rPr lang="en-US" sz="5700" dirty="0"/>
              <a:t>Netflix-ready </a:t>
            </a:r>
          </a:p>
          <a:p>
            <a:r>
              <a:rPr lang="en-US" sz="5700" dirty="0"/>
              <a:t>devices</a:t>
            </a:r>
          </a:p>
        </p:txBody>
      </p:sp>
    </p:spTree>
    <p:extLst>
      <p:ext uri="{BB962C8B-B14F-4D97-AF65-F5344CB8AC3E}">
        <p14:creationId xmlns:p14="http://schemas.microsoft.com/office/powerpoint/2010/main" val="31580631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2200" dirty="0" smtClean="0"/>
              <a:t>Recommendation Engine</a:t>
            </a:r>
            <a:endParaRPr lang="en-US" sz="2200" dirty="0"/>
          </a:p>
        </p:txBody>
      </p:sp>
      <p:sp>
        <p:nvSpPr>
          <p:cNvPr id="5" name="Rectangle 4"/>
          <p:cNvSpPr/>
          <p:nvPr/>
        </p:nvSpPr>
        <p:spPr>
          <a:xfrm>
            <a:off x="4117024"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800" dirty="0"/>
              <a:t>User Info</a:t>
            </a:r>
          </a:p>
        </p:txBody>
      </p:sp>
      <p:sp>
        <p:nvSpPr>
          <p:cNvPr id="7" name="Rectangle 6"/>
          <p:cNvSpPr/>
          <p:nvPr/>
        </p:nvSpPr>
        <p:spPr>
          <a:xfrm>
            <a:off x="7541272"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Movie Metadata</a:t>
            </a:r>
          </a:p>
        </p:txBody>
      </p:sp>
      <p:sp>
        <p:nvSpPr>
          <p:cNvPr id="8" name="Rectangle 7"/>
          <p:cNvSpPr/>
          <p:nvPr/>
        </p:nvSpPr>
        <p:spPr>
          <a:xfrm>
            <a:off x="10922000"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800" dirty="0"/>
              <a:t>Movie Ratings</a:t>
            </a:r>
          </a:p>
        </p:txBody>
      </p:sp>
      <p:sp>
        <p:nvSpPr>
          <p:cNvPr id="9" name="Rectangle 8"/>
          <p:cNvSpPr/>
          <p:nvPr/>
        </p:nvSpPr>
        <p:spPr>
          <a:xfrm>
            <a:off x="14344763"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Similar Movies</a:t>
            </a:r>
          </a:p>
        </p:txBody>
      </p:sp>
      <p:sp>
        <p:nvSpPr>
          <p:cNvPr id="11" name="Rectangle 10"/>
          <p:cNvSpPr/>
          <p:nvPr/>
        </p:nvSpPr>
        <p:spPr>
          <a:xfrm>
            <a:off x="10464800" y="6553200"/>
            <a:ext cx="3488267"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API</a:t>
            </a:r>
          </a:p>
        </p:txBody>
      </p:sp>
      <p:pic>
        <p:nvPicPr>
          <p:cNvPr id="12" name="Picture 11" descr="images-1.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13540" y="1257564"/>
            <a:ext cx="4007261" cy="2222420"/>
          </a:xfrm>
          <a:prstGeom prst="rect">
            <a:avLst/>
          </a:prstGeom>
        </p:spPr>
      </p:pic>
      <p:pic>
        <p:nvPicPr>
          <p:cNvPr id="13" name="Picture 12" descr="images-2.jpg"/>
          <p:cNvPicPr>
            <a:picLocks noChangeAspect="1"/>
          </p:cNvPicPr>
          <p:nvPr/>
        </p:nvPicPr>
        <p:blipFill>
          <a:blip r:embed="rId5">
            <a:extLst>
              <a:ext uri="{BEBA8EAE-BF5A-486C-A8C5-ECC9F3942E4B}">
                <a14:imgProps xmlns:a14="http://schemas.microsoft.com/office/drawing/2010/main">
                  <a14:imgLayer r:embed="rId6">
                    <a14:imgEffect>
                      <a14:backgroundRemoval t="0" b="100000" l="0" r="52511">
                        <a14:foregroundMark x1="69406" y1="79130" x2="69406" y2="79130"/>
                        <a14:foregroundMark x1="58904" y1="80435" x2="58904" y2="80435"/>
                        <a14:foregroundMark x1="79452" y1="73478" x2="79452" y2="73478"/>
                        <a14:foregroundMark x1="52968" y1="88696" x2="52968" y2="88696"/>
                      </a14:backgroundRemoval>
                    </a14:imgEffect>
                  </a14:imgLayer>
                </a14:imgProps>
              </a:ext>
            </a:extLst>
          </a:blip>
          <a:stretch>
            <a:fillRect/>
          </a:stretch>
        </p:blipFill>
        <p:spPr>
          <a:xfrm>
            <a:off x="18660533" y="1384399"/>
            <a:ext cx="2638955" cy="2078626"/>
          </a:xfrm>
          <a:prstGeom prst="rect">
            <a:avLst/>
          </a:prstGeom>
        </p:spPr>
      </p:pic>
      <p:pic>
        <p:nvPicPr>
          <p:cNvPr id="14" name="Picture 13" descr="images-3.jpg"/>
          <p:cNvPicPr>
            <a:picLocks noChangeAspect="1"/>
          </p:cNvPicPr>
          <p:nvPr/>
        </p:nvPicPr>
        <p:blipFill>
          <a:blip r:embed="rId7">
            <a:extLst>
              <a:ext uri="{BEBA8EAE-BF5A-486C-A8C5-ECC9F3942E4B}">
                <a14:imgProps xmlns:a14="http://schemas.microsoft.com/office/drawing/2010/main">
                  <a14:imgLayer r:embed="rId8">
                    <a14:imgEffect>
                      <a14:backgroundRemoval t="893" b="100000" l="4889" r="100000"/>
                    </a14:imgEffect>
                  </a14:imgLayer>
                </a14:imgProps>
              </a:ext>
            </a:extLst>
          </a:blip>
          <a:stretch>
            <a:fillRect/>
          </a:stretch>
        </p:blipFill>
        <p:spPr>
          <a:xfrm>
            <a:off x="13783735" y="1482201"/>
            <a:ext cx="2688008" cy="2007046"/>
          </a:xfrm>
          <a:prstGeom prst="rect">
            <a:avLst/>
          </a:prstGeom>
        </p:spPr>
      </p:pic>
      <p:pic>
        <p:nvPicPr>
          <p:cNvPr id="15" name="Picture 14" descr="images-4.jpg"/>
          <p:cNvPicPr>
            <a:picLocks noChangeAspect="1"/>
          </p:cNvPicPr>
          <p:nvPr/>
        </p:nvPicPr>
        <p:blipFill>
          <a:blip r:embed="rId9">
            <a:extLst>
              <a:ext uri="{BEBA8EAE-BF5A-486C-A8C5-ECC9F3942E4B}">
                <a14:imgProps xmlns:a14="http://schemas.microsoft.com/office/drawing/2010/main">
                  <a14:imgLayer r:embed="rId10">
                    <a14:imgEffect>
                      <a14:backgroundRemoval t="0" b="100000" l="0" r="96525">
                        <a14:foregroundMark x1="24324" y1="52577" x2="24324" y2="52577"/>
                        <a14:foregroundMark x1="24324" y1="29381" x2="24324" y2="29381"/>
                      </a14:backgroundRemoval>
                    </a14:imgEffect>
                  </a14:imgLayer>
                </a14:imgProps>
              </a:ext>
            </a:extLst>
          </a:blip>
          <a:stretch>
            <a:fillRect/>
          </a:stretch>
        </p:blipFill>
        <p:spPr>
          <a:xfrm>
            <a:off x="2819400" y="1317984"/>
            <a:ext cx="3350824" cy="1882416"/>
          </a:xfrm>
          <a:prstGeom prst="rect">
            <a:avLst/>
          </a:prstGeom>
        </p:spPr>
      </p:pic>
      <p:pic>
        <p:nvPicPr>
          <p:cNvPr id="16" name="Picture 15" descr="images-5.jpg"/>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Lst>
          </a:blip>
          <a:stretch>
            <a:fillRect/>
          </a:stretch>
        </p:blipFill>
        <p:spPr>
          <a:xfrm>
            <a:off x="5365768" y="1375137"/>
            <a:ext cx="3179648" cy="1818710"/>
          </a:xfrm>
          <a:prstGeom prst="rect">
            <a:avLst/>
          </a:prstGeom>
        </p:spPr>
      </p:pic>
      <p:pic>
        <p:nvPicPr>
          <p:cNvPr id="17" name="Picture 16" descr="images-6.jpg"/>
          <p:cNvPicPr>
            <a:picLocks noChangeAspect="1"/>
          </p:cNvPicPr>
          <p:nvPr/>
        </p:nvPicPr>
        <p:blipFill>
          <a:blip r:embed="rId13">
            <a:extLst>
              <a:ext uri="{BEBA8EAE-BF5A-486C-A8C5-ECC9F3942E4B}">
                <a14:imgProps xmlns:a14="http://schemas.microsoft.com/office/drawing/2010/main">
                  <a14:imgLayer r:embed="rId14">
                    <a14:imgEffect>
                      <a14:backgroundRemoval t="0" b="100000" l="0" r="99528"/>
                    </a14:imgEffect>
                  </a14:imgLayer>
                </a14:imgProps>
              </a:ext>
            </a:extLst>
          </a:blip>
          <a:stretch>
            <a:fillRect/>
          </a:stretch>
        </p:blipFill>
        <p:spPr>
          <a:xfrm>
            <a:off x="16221749" y="1384399"/>
            <a:ext cx="2438784" cy="2044786"/>
          </a:xfrm>
          <a:prstGeom prst="rect">
            <a:avLst/>
          </a:prstGeom>
        </p:spPr>
      </p:pic>
      <p:pic>
        <p:nvPicPr>
          <p:cNvPr id="18" name="Picture 17" descr="images.jpg"/>
          <p:cNvPicPr>
            <a:picLocks noChangeAspect="1"/>
          </p:cNvPicPr>
          <p:nvPr/>
        </p:nvPicPr>
        <p:blipFill>
          <a:blip r:embed="rId15">
            <a:extLst>
              <a:ext uri="{BEBA8EAE-BF5A-486C-A8C5-ECC9F3942E4B}">
                <a14:imgProps xmlns:a14="http://schemas.microsoft.com/office/drawing/2010/main">
                  <a14:imgLayer r:embed="rId16">
                    <a14:imgEffect>
                      <a14:backgroundRemoval t="0" b="99582" l="0" r="89100"/>
                    </a14:imgEffect>
                  </a14:imgLayer>
                </a14:imgProps>
              </a:ext>
            </a:extLst>
          </a:blip>
          <a:stretch>
            <a:fillRect/>
          </a:stretch>
        </p:blipFill>
        <p:spPr>
          <a:xfrm>
            <a:off x="8344492" y="1375137"/>
            <a:ext cx="2314675" cy="1966378"/>
          </a:xfrm>
          <a:prstGeom prst="rect">
            <a:avLst/>
          </a:prstGeom>
        </p:spPr>
      </p:pic>
      <p:pic>
        <p:nvPicPr>
          <p:cNvPr id="20" name="Picture 19"/>
          <p:cNvPicPr>
            <a:picLocks noChangeAspect="1"/>
          </p:cNvPicPr>
          <p:nvPr/>
        </p:nvPicPr>
        <p:blipFill>
          <a:blip r:embed="rId17">
            <a:extLst>
              <a:ext uri="{BEBA8EAE-BF5A-486C-A8C5-ECC9F3942E4B}">
                <a14:imgProps xmlns:a14="http://schemas.microsoft.com/office/drawing/2010/main">
                  <a14:imgLayer r:embed="rId18">
                    <a14:imgEffect>
                      <a14:backgroundRemoval t="1478" b="100000" l="1205" r="100000"/>
                    </a14:imgEffect>
                  </a14:imgLayer>
                </a14:imgProps>
              </a:ext>
            </a:extLst>
          </a:blip>
          <a:stretch>
            <a:fillRect/>
          </a:stretch>
        </p:blipFill>
        <p:spPr>
          <a:xfrm>
            <a:off x="20456650" y="1393708"/>
            <a:ext cx="3384301" cy="2069316"/>
          </a:xfrm>
          <a:prstGeom prst="rect">
            <a:avLst/>
          </a:prstGeom>
        </p:spPr>
      </p:pic>
      <p:cxnSp>
        <p:nvCxnSpPr>
          <p:cNvPr id="22" name="Straight Arrow Connector 21"/>
          <p:cNvCxnSpPr/>
          <p:nvPr/>
        </p:nvCxnSpPr>
        <p:spPr>
          <a:xfrm>
            <a:off x="12700000" y="7797800"/>
            <a:ext cx="2965563"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1" idx="2"/>
            <a:endCxn id="8" idx="0"/>
          </p:cNvCxnSpPr>
          <p:nvPr/>
        </p:nvCxnSpPr>
        <p:spPr>
          <a:xfrm>
            <a:off x="12208933" y="7823200"/>
            <a:ext cx="33867" cy="30480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7" idx="0"/>
          </p:cNvCxnSpPr>
          <p:nvPr/>
        </p:nvCxnSpPr>
        <p:spPr>
          <a:xfrm flipH="1">
            <a:off x="8862073" y="7797800"/>
            <a:ext cx="2923528"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5" idx="0"/>
          </p:cNvCxnSpPr>
          <p:nvPr/>
        </p:nvCxnSpPr>
        <p:spPr>
          <a:xfrm flipH="1">
            <a:off x="5437824" y="7797800"/>
            <a:ext cx="5738176"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4" idx="0"/>
          </p:cNvCxnSpPr>
          <p:nvPr/>
        </p:nvCxnSpPr>
        <p:spPr>
          <a:xfrm flipH="1">
            <a:off x="1998135" y="7797800"/>
            <a:ext cx="8661032"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2235200" y="3206752"/>
            <a:ext cx="9956800" cy="1898648"/>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1" idx="0"/>
          </p:cNvCxnSpPr>
          <p:nvPr/>
        </p:nvCxnSpPr>
        <p:spPr>
          <a:xfrm flipV="1">
            <a:off x="12208933" y="3219247"/>
            <a:ext cx="0" cy="3333954"/>
          </a:xfrm>
          <a:prstGeom prst="straightConnector1">
            <a:avLst/>
          </a:prstGeom>
          <a:ln w="38100" cmpd="sng">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4910668" y="3193847"/>
            <a:ext cx="7205132" cy="1835353"/>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16" idx="2"/>
          </p:cNvCxnSpPr>
          <p:nvPr/>
        </p:nvCxnSpPr>
        <p:spPr>
          <a:xfrm flipH="1" flipV="1">
            <a:off x="6955592" y="3193847"/>
            <a:ext cx="5236408" cy="1835353"/>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9501830" y="3341515"/>
            <a:ext cx="2690170" cy="1611485"/>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0" idx="2"/>
          </p:cNvCxnSpPr>
          <p:nvPr/>
        </p:nvCxnSpPr>
        <p:spPr>
          <a:xfrm flipV="1">
            <a:off x="12192000" y="3463024"/>
            <a:ext cx="9956801" cy="1642376"/>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12192000" y="3341516"/>
            <a:ext cx="7044267" cy="1687684"/>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17" idx="2"/>
          </p:cNvCxnSpPr>
          <p:nvPr/>
        </p:nvCxnSpPr>
        <p:spPr>
          <a:xfrm flipV="1">
            <a:off x="12192000" y="3429185"/>
            <a:ext cx="5249141" cy="1600015"/>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12192000" y="3341516"/>
            <a:ext cx="2506133" cy="1687684"/>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17697371"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Reviews</a:t>
            </a:r>
          </a:p>
        </p:txBody>
      </p:sp>
      <p:sp>
        <p:nvSpPr>
          <p:cNvPr id="101" name="Rectangle 100"/>
          <p:cNvSpPr/>
          <p:nvPr/>
        </p:nvSpPr>
        <p:spPr>
          <a:xfrm>
            <a:off x="21065064"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smtClean="0"/>
              <a:t>etc…</a:t>
            </a:r>
            <a:endParaRPr lang="en-US" sz="3600" dirty="0"/>
          </a:p>
        </p:txBody>
      </p:sp>
      <p:cxnSp>
        <p:nvCxnSpPr>
          <p:cNvPr id="107" name="Straight Arrow Connector 106"/>
          <p:cNvCxnSpPr>
            <a:endCxn id="100" idx="0"/>
          </p:cNvCxnSpPr>
          <p:nvPr/>
        </p:nvCxnSpPr>
        <p:spPr>
          <a:xfrm>
            <a:off x="13309600" y="7797800"/>
            <a:ext cx="5708571"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endCxn id="101" idx="0"/>
          </p:cNvCxnSpPr>
          <p:nvPr/>
        </p:nvCxnSpPr>
        <p:spPr>
          <a:xfrm>
            <a:off x="13783735" y="7797800"/>
            <a:ext cx="8602131"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19">
            <a:extLst>
              <a:ext uri="{BEBA8EAE-BF5A-486C-A8C5-ECC9F3942E4B}">
                <a14:imgProps xmlns:a14="http://schemas.microsoft.com/office/drawing/2010/main">
                  <a14:imgLayer r:embed="rId20">
                    <a14:imgEffect>
                      <a14:backgroundRemoval t="0" b="100000" l="0" r="97942"/>
                    </a14:imgEffect>
                  </a14:imgLayer>
                </a14:imgProps>
              </a:ext>
            </a:extLst>
          </a:blip>
          <a:stretch>
            <a:fillRect/>
          </a:stretch>
        </p:blipFill>
        <p:spPr>
          <a:xfrm>
            <a:off x="1119809" y="1295400"/>
            <a:ext cx="2236304" cy="1905000"/>
          </a:xfrm>
          <a:prstGeom prst="rect">
            <a:avLst/>
          </a:prstGeom>
        </p:spPr>
      </p:pic>
    </p:spTree>
    <p:extLst>
      <p:ext uri="{BB962C8B-B14F-4D97-AF65-F5344CB8AC3E}">
        <p14:creationId xmlns:p14="http://schemas.microsoft.com/office/powerpoint/2010/main" val="12991976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 API Overview</a:t>
            </a:r>
            <a:endParaRPr lang="en-US" dirty="0"/>
          </a:p>
        </p:txBody>
      </p:sp>
      <p:sp>
        <p:nvSpPr>
          <p:cNvPr id="3" name="Content Placeholder 2"/>
          <p:cNvSpPr>
            <a:spLocks noGrp="1"/>
          </p:cNvSpPr>
          <p:nvPr>
            <p:ph idx="1"/>
          </p:nvPr>
        </p:nvSpPr>
        <p:spPr/>
        <p:txBody>
          <a:bodyPr>
            <a:normAutofit/>
          </a:bodyPr>
          <a:lstStyle/>
          <a:p>
            <a:pPr lvl="1"/>
            <a:endParaRPr lang="en-US" sz="7600" dirty="0" smtClean="0"/>
          </a:p>
          <a:p>
            <a:pPr lvl="1"/>
            <a:r>
              <a:rPr lang="en-US" sz="7600" dirty="0" smtClean="0"/>
              <a:t>Launched </a:t>
            </a:r>
            <a:r>
              <a:rPr lang="en-US" sz="7600" dirty="0"/>
              <a:t>three years ago</a:t>
            </a:r>
          </a:p>
          <a:p>
            <a:pPr lvl="1"/>
            <a:r>
              <a:rPr lang="en-US" sz="7600" dirty="0"/>
              <a:t>Services public developers</a:t>
            </a:r>
          </a:p>
          <a:p>
            <a:pPr lvl="2"/>
            <a:r>
              <a:rPr lang="en-US" dirty="0" smtClean="0"/>
              <a:t>About 20K developers</a:t>
            </a:r>
          </a:p>
          <a:p>
            <a:pPr lvl="2"/>
            <a:r>
              <a:rPr lang="en-US" dirty="0" smtClean="0"/>
              <a:t>Almost 13K registered applications</a:t>
            </a:r>
          </a:p>
          <a:p>
            <a:pPr lvl="1"/>
            <a:r>
              <a:rPr lang="en-US" sz="7600" dirty="0" smtClean="0"/>
              <a:t>Services </a:t>
            </a:r>
            <a:r>
              <a:rPr lang="en-US" sz="7600" dirty="0"/>
              <a:t>catalog discovery for hundreds of Netflix-branded devices</a:t>
            </a:r>
          </a:p>
          <a:p>
            <a:pPr lvl="2"/>
            <a:r>
              <a:rPr lang="en-US" dirty="0" smtClean="0"/>
              <a:t>Handles more than 1B requests per day</a:t>
            </a:r>
          </a:p>
          <a:p>
            <a:pPr lvl="2"/>
            <a:r>
              <a:rPr lang="en-US" dirty="0" smtClean="0"/>
              <a:t>Peak traffic about 20K requests per second</a:t>
            </a:r>
          </a:p>
        </p:txBody>
      </p:sp>
    </p:spTree>
    <p:extLst>
      <p:ext uri="{BB962C8B-B14F-4D97-AF65-F5344CB8AC3E}">
        <p14:creationId xmlns:p14="http://schemas.microsoft.com/office/powerpoint/2010/main" val="8813633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This Approach</a:t>
            </a:r>
            <a:endParaRPr lang="en-US" dirty="0"/>
          </a:p>
        </p:txBody>
      </p:sp>
      <p:sp>
        <p:nvSpPr>
          <p:cNvPr id="3" name="Content Placeholder 2"/>
          <p:cNvSpPr>
            <a:spLocks noGrp="1"/>
          </p:cNvSpPr>
          <p:nvPr>
            <p:ph idx="1"/>
          </p:nvPr>
        </p:nvSpPr>
        <p:spPr/>
        <p:txBody>
          <a:bodyPr>
            <a:normAutofit/>
          </a:bodyPr>
          <a:lstStyle/>
          <a:p>
            <a:pPr marL="0" lvl="0" indent="0">
              <a:buNone/>
            </a:pPr>
            <a:endParaRPr lang="en-US" dirty="0" smtClean="0"/>
          </a:p>
          <a:p>
            <a:pPr marL="0" lvl="0" indent="0">
              <a:buNone/>
            </a:pPr>
            <a:endParaRPr lang="en-US" dirty="0"/>
          </a:p>
          <a:p>
            <a:pPr marL="0" lvl="0" indent="0">
              <a:buNone/>
            </a:pPr>
            <a:r>
              <a:rPr lang="en-US" dirty="0" smtClean="0"/>
              <a:t>This device:</a:t>
            </a:r>
          </a:p>
          <a:p>
            <a:pPr marL="0" lvl="0" indent="0">
              <a:buNone/>
            </a:pPr>
            <a:endParaRPr lang="en-US" dirty="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lvl="0" indent="0">
              <a:buNone/>
            </a:pPr>
            <a:r>
              <a:rPr lang="en-US" dirty="0" smtClean="0"/>
              <a:t>Is different than this device:</a:t>
            </a:r>
          </a:p>
        </p:txBody>
      </p:sp>
      <p:pic>
        <p:nvPicPr>
          <p:cNvPr id="4" name="Picture 3" descr="images-3.jpg"/>
          <p:cNvPicPr>
            <a:picLocks noChangeAspect="1"/>
          </p:cNvPicPr>
          <p:nvPr/>
        </p:nvPicPr>
        <p:blipFill>
          <a:blip r:embed="rId2">
            <a:extLst>
              <a:ext uri="{BEBA8EAE-BF5A-486C-A8C5-ECC9F3942E4B}">
                <a14:imgProps xmlns:a14="http://schemas.microsoft.com/office/drawing/2010/main">
                  <a14:imgLayer r:embed="rId3">
                    <a14:imgEffect>
                      <a14:backgroundRemoval t="893" b="100000" l="4889" r="100000"/>
                    </a14:imgEffect>
                  </a14:imgLayer>
                </a14:imgProps>
              </a:ext>
            </a:extLst>
          </a:blip>
          <a:stretch>
            <a:fillRect/>
          </a:stretch>
        </p:blipFill>
        <p:spPr>
          <a:xfrm>
            <a:off x="6858000" y="2971800"/>
            <a:ext cx="5334000" cy="3982720"/>
          </a:xfrm>
          <a:prstGeom prst="rect">
            <a:avLst/>
          </a:prstGeom>
        </p:spPr>
      </p:pic>
      <p:pic>
        <p:nvPicPr>
          <p:cNvPr id="5" name="Picture 4" descr="images.jpg"/>
          <p:cNvPicPr>
            <a:picLocks noChangeAspect="1"/>
          </p:cNvPicPr>
          <p:nvPr/>
        </p:nvPicPr>
        <p:blipFill>
          <a:blip r:embed="rId4">
            <a:extLst>
              <a:ext uri="{BEBA8EAE-BF5A-486C-A8C5-ECC9F3942E4B}">
                <a14:imgProps xmlns:a14="http://schemas.microsoft.com/office/drawing/2010/main">
                  <a14:imgLayer r:embed="rId5">
                    <a14:imgEffect>
                      <a14:backgroundRemoval t="0" b="99582" l="0" r="89100"/>
                    </a14:imgEffect>
                  </a14:imgLayer>
                </a14:imgProps>
              </a:ext>
            </a:extLst>
          </a:blip>
          <a:stretch>
            <a:fillRect/>
          </a:stretch>
        </p:blipFill>
        <p:spPr>
          <a:xfrm>
            <a:off x="7010400" y="7924800"/>
            <a:ext cx="3581400" cy="3754568"/>
          </a:xfrm>
          <a:prstGeom prst="rect">
            <a:avLst/>
          </a:prstGeom>
        </p:spPr>
      </p:pic>
    </p:spTree>
    <p:extLst>
      <p:ext uri="{BB962C8B-B14F-4D97-AF65-F5344CB8AC3E}">
        <p14:creationId xmlns:p14="http://schemas.microsoft.com/office/powerpoint/2010/main" val="35043936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This Approach</a:t>
            </a:r>
            <a:endParaRPr lang="en-US" dirty="0"/>
          </a:p>
        </p:txBody>
      </p:sp>
      <p:sp>
        <p:nvSpPr>
          <p:cNvPr id="3" name="Content Placeholder 2"/>
          <p:cNvSpPr>
            <a:spLocks noGrp="1"/>
          </p:cNvSpPr>
          <p:nvPr>
            <p:ph idx="1"/>
          </p:nvPr>
        </p:nvSpPr>
        <p:spPr>
          <a:xfrm>
            <a:off x="457200" y="1574800"/>
            <a:ext cx="13106400" cy="12141200"/>
          </a:xfrm>
        </p:spPr>
        <p:txBody>
          <a:bodyPr>
            <a:normAutofit/>
          </a:bodyPr>
          <a:lstStyle/>
          <a:p>
            <a:pPr marL="0" lvl="0" indent="0">
              <a:buNone/>
            </a:pPr>
            <a:endParaRPr lang="en-US" dirty="0"/>
          </a:p>
          <a:p>
            <a:pPr marL="0" lvl="0" indent="0">
              <a:buNone/>
            </a:pPr>
            <a:r>
              <a:rPr lang="en-US" dirty="0" smtClean="0"/>
              <a:t>And this UI:</a:t>
            </a:r>
          </a:p>
        </p:txBody>
      </p:sp>
      <p:pic>
        <p:nvPicPr>
          <p:cNvPr id="6" name="Picture 5" descr="plus.png"/>
          <p:cNvPicPr>
            <a:picLocks noChangeAspect="1"/>
          </p:cNvPicPr>
          <p:nvPr/>
        </p:nvPicPr>
        <p:blipFill rotWithShape="1">
          <a:blip r:embed="rId2">
            <a:extLst>
              <a:ext uri="{28A0092B-C50C-407E-A947-70E740481C1C}">
                <a14:useLocalDpi xmlns:a14="http://schemas.microsoft.com/office/drawing/2010/main" val="0"/>
              </a:ext>
            </a:extLst>
          </a:blip>
          <a:srcRect l="4197" r="3140"/>
          <a:stretch/>
        </p:blipFill>
        <p:spPr>
          <a:xfrm>
            <a:off x="380999" y="3505200"/>
            <a:ext cx="12978237" cy="5791200"/>
          </a:xfrm>
          <a:prstGeom prst="rect">
            <a:avLst/>
          </a:prstGeom>
        </p:spPr>
      </p:pic>
      <p:pic>
        <p:nvPicPr>
          <p:cNvPr id="7" name="Picture 6" descr="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0" y="3505200"/>
            <a:ext cx="5638800" cy="7794245"/>
          </a:xfrm>
          <a:prstGeom prst="rect">
            <a:avLst/>
          </a:prstGeom>
        </p:spPr>
      </p:pic>
      <p:sp>
        <p:nvSpPr>
          <p:cNvPr id="9" name="Content Placeholder 2"/>
          <p:cNvSpPr txBox="1">
            <a:spLocks/>
          </p:cNvSpPr>
          <p:nvPr/>
        </p:nvSpPr>
        <p:spPr bwMode="auto">
          <a:xfrm>
            <a:off x="15011400" y="1574800"/>
            <a:ext cx="8382000" cy="1214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normAutofit/>
          </a:bodyPr>
          <a:lstStyle>
            <a:lvl1pPr marL="457200" indent="-457200" algn="l" rtl="0" fontAlgn="base">
              <a:spcBef>
                <a:spcPts val="1400"/>
              </a:spcBef>
              <a:spcAft>
                <a:spcPct val="0"/>
              </a:spcAft>
              <a:buClr>
                <a:srgbClr val="B40E25"/>
              </a:buClr>
              <a:buSzPct val="100000"/>
              <a:buFont typeface="Wingdings" charset="0"/>
              <a:buChar char="§"/>
              <a:defRPr sz="4000">
                <a:solidFill>
                  <a:schemeClr val="tx1"/>
                </a:solidFill>
                <a:latin typeface="+mn-lt"/>
                <a:ea typeface="+mn-ea"/>
                <a:cs typeface="+mn-cs"/>
                <a:sym typeface="Arial" charset="0"/>
              </a:defRPr>
            </a:lvl1pPr>
            <a:lvl2pPr marL="8128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2pPr>
            <a:lvl3pPr marL="12700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3pPr>
            <a:lvl4pPr marL="17272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4pPr>
            <a:lvl5pPr marL="21844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5pPr>
            <a:lvl6pPr marL="26416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6pPr>
            <a:lvl7pPr marL="30988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7pPr>
            <a:lvl8pPr marL="35560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8pPr>
            <a:lvl9pPr marL="4013200" indent="-457200" algn="l" rtl="0" fontAlgn="base">
              <a:spcBef>
                <a:spcPts val="1400"/>
              </a:spcBef>
              <a:spcAft>
                <a:spcPct val="0"/>
              </a:spcAft>
              <a:buClr>
                <a:srgbClr val="B40E25"/>
              </a:buClr>
              <a:buSzPct val="100000"/>
              <a:buFont typeface="Arial" charset="0"/>
              <a:buChar char="-"/>
              <a:defRPr sz="4000">
                <a:solidFill>
                  <a:schemeClr val="tx1"/>
                </a:solidFill>
                <a:latin typeface="+mn-lt"/>
                <a:ea typeface="+mn-ea"/>
                <a:cs typeface="+mn-cs"/>
                <a:sym typeface="Arial" charset="0"/>
              </a:defRPr>
            </a:lvl9pPr>
          </a:lstStyle>
          <a:p>
            <a:pPr marL="0" indent="0">
              <a:buFont typeface="Wingdings" charset="0"/>
              <a:buNone/>
            </a:pPr>
            <a:endParaRPr lang="en-US" dirty="0" smtClean="0"/>
          </a:p>
          <a:p>
            <a:pPr marL="0" indent="0">
              <a:buFont typeface="Wingdings" charset="0"/>
              <a:buNone/>
            </a:pPr>
            <a:r>
              <a:rPr lang="en-US" dirty="0" smtClean="0"/>
              <a:t>Is different than this UI:</a:t>
            </a:r>
          </a:p>
        </p:txBody>
      </p:sp>
    </p:spTree>
    <p:extLst>
      <p:ext uri="{BB962C8B-B14F-4D97-AF65-F5344CB8AC3E}">
        <p14:creationId xmlns:p14="http://schemas.microsoft.com/office/powerpoint/2010/main" val="3155327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24350133" cy="13716000"/>
          </a:xfrm>
          <a:prstGeom prst="rect">
            <a:avLst/>
          </a:prstGeom>
        </p:spPr>
      </p:pic>
      <p:sp>
        <p:nvSpPr>
          <p:cNvPr id="3" name="TextBox 2"/>
          <p:cNvSpPr txBox="1"/>
          <p:nvPr/>
        </p:nvSpPr>
        <p:spPr>
          <a:xfrm>
            <a:off x="17678400" y="10820400"/>
            <a:ext cx="5792379" cy="2851326"/>
          </a:xfrm>
          <a:prstGeom prst="rect">
            <a:avLst/>
          </a:prstGeom>
          <a:noFill/>
        </p:spPr>
        <p:txBody>
          <a:bodyPr wrap="none" lIns="217709" tIns="108855" rIns="217709" bIns="108855" rtlCol="0">
            <a:spAutoFit/>
          </a:bodyPr>
          <a:lstStyle/>
          <a:p>
            <a:r>
              <a:rPr lang="en-US" sz="5700" dirty="0"/>
              <a:t>Some of the many </a:t>
            </a:r>
          </a:p>
          <a:p>
            <a:r>
              <a:rPr lang="en-US" sz="5700" dirty="0"/>
              <a:t>Netflix-ready </a:t>
            </a:r>
          </a:p>
          <a:p>
            <a:r>
              <a:rPr lang="en-US" sz="5700" dirty="0"/>
              <a:t>devices</a:t>
            </a:r>
          </a:p>
        </p:txBody>
      </p:sp>
    </p:spTree>
    <p:extLst>
      <p:ext uri="{BB962C8B-B14F-4D97-AF65-F5344CB8AC3E}">
        <p14:creationId xmlns:p14="http://schemas.microsoft.com/office/powerpoint/2010/main" val="12970574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Products and Features Vary from Device to Device</a:t>
            </a:r>
            <a:endParaRPr lang="en-US" dirty="0"/>
          </a:p>
        </p:txBody>
      </p:sp>
      <p:sp>
        <p:nvSpPr>
          <p:cNvPr id="6" name="Content Placeholder 5"/>
          <p:cNvSpPr>
            <a:spLocks noGrp="1"/>
          </p:cNvSpPr>
          <p:nvPr>
            <p:ph idx="1"/>
          </p:nvPr>
        </p:nvSpPr>
        <p:spPr/>
        <p:txBody>
          <a:bodyPr>
            <a:normAutofit/>
          </a:bodyPr>
          <a:lstStyle/>
          <a:p>
            <a:endParaRPr lang="en-US" dirty="0" smtClean="0"/>
          </a:p>
          <a:p>
            <a:r>
              <a:rPr lang="en-US" dirty="0" smtClean="0"/>
              <a:t>Aspect Ratios</a:t>
            </a:r>
          </a:p>
          <a:p>
            <a:r>
              <a:rPr lang="en-US" dirty="0" smtClean="0"/>
              <a:t>Connection Speeds</a:t>
            </a:r>
          </a:p>
          <a:p>
            <a:r>
              <a:rPr lang="en-US" dirty="0" smtClean="0"/>
              <a:t>Security Concerns</a:t>
            </a:r>
          </a:p>
          <a:p>
            <a:r>
              <a:rPr lang="en-US" dirty="0" smtClean="0"/>
              <a:t>Screen Real Estate</a:t>
            </a:r>
          </a:p>
          <a:p>
            <a:r>
              <a:rPr lang="en-US" dirty="0" smtClean="0"/>
              <a:t>User Expectations</a:t>
            </a:r>
            <a:endParaRPr lang="en-US" dirty="0"/>
          </a:p>
          <a:p>
            <a:r>
              <a:rPr lang="en-US" dirty="0" smtClean="0"/>
              <a:t>User Interaction Models</a:t>
            </a:r>
          </a:p>
          <a:p>
            <a:pPr lvl="1"/>
            <a:r>
              <a:rPr lang="en-US" dirty="0" smtClean="0"/>
              <a:t>Touchscreens</a:t>
            </a:r>
          </a:p>
          <a:p>
            <a:pPr lvl="1"/>
            <a:r>
              <a:rPr lang="en-US" dirty="0" smtClean="0"/>
              <a:t>Remote controls</a:t>
            </a:r>
          </a:p>
          <a:p>
            <a:pPr lvl="1"/>
            <a:r>
              <a:rPr lang="en-US" dirty="0" smtClean="0"/>
              <a:t>Game controllers</a:t>
            </a:r>
          </a:p>
          <a:p>
            <a:pPr lvl="1"/>
            <a:r>
              <a:rPr lang="en-US" dirty="0" smtClean="0"/>
              <a:t>Voice commands</a:t>
            </a:r>
          </a:p>
          <a:p>
            <a:endParaRPr lang="en-US" dirty="0" smtClean="0"/>
          </a:p>
        </p:txBody>
      </p:sp>
    </p:spTree>
    <p:extLst>
      <p:ext uri="{BB962C8B-B14F-4D97-AF65-F5344CB8AC3E}">
        <p14:creationId xmlns:p14="http://schemas.microsoft.com/office/powerpoint/2010/main" val="17370728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Unique Requests of API Across User Interfaces</a:t>
            </a:r>
            <a:endParaRPr lang="en-US" dirty="0"/>
          </a:p>
        </p:txBody>
      </p:sp>
      <p:sp>
        <p:nvSpPr>
          <p:cNvPr id="3" name="Content Placeholder 2"/>
          <p:cNvSpPr>
            <a:spLocks noGrp="1"/>
          </p:cNvSpPr>
          <p:nvPr>
            <p:ph idx="1"/>
          </p:nvPr>
        </p:nvSpPr>
        <p:spPr/>
        <p:txBody>
          <a:bodyPr>
            <a:normAutofit/>
          </a:bodyPr>
          <a:lstStyle/>
          <a:p>
            <a:pPr lvl="0"/>
            <a:endParaRPr lang="en-US" dirty="0" smtClean="0"/>
          </a:p>
          <a:p>
            <a:pPr lvl="0"/>
            <a:r>
              <a:rPr lang="en-US" sz="7200" dirty="0" smtClean="0"/>
              <a:t>Output Format Expectations</a:t>
            </a:r>
          </a:p>
          <a:p>
            <a:pPr lvl="1"/>
            <a:r>
              <a:rPr lang="en-US" dirty="0" smtClean="0"/>
              <a:t>Proprietary </a:t>
            </a:r>
            <a:r>
              <a:rPr lang="en-US" dirty="0"/>
              <a:t>XML </a:t>
            </a:r>
            <a:r>
              <a:rPr lang="en-US" dirty="0" smtClean="0"/>
              <a:t>markup</a:t>
            </a:r>
            <a:endParaRPr lang="en-US" dirty="0"/>
          </a:p>
          <a:p>
            <a:pPr lvl="1"/>
            <a:r>
              <a:rPr lang="en-US" dirty="0" smtClean="0"/>
              <a:t>Flattened JSON object model</a:t>
            </a:r>
          </a:p>
          <a:p>
            <a:pPr lvl="1"/>
            <a:r>
              <a:rPr lang="en-US" dirty="0" smtClean="0"/>
              <a:t>Hierarchical JSON object models</a:t>
            </a:r>
            <a:endParaRPr lang="en-US" dirty="0"/>
          </a:p>
          <a:p>
            <a:pPr lvl="0"/>
            <a:r>
              <a:rPr lang="en-US" sz="7200" dirty="0" smtClean="0"/>
              <a:t>Hardware Constraints</a:t>
            </a:r>
          </a:p>
          <a:p>
            <a:pPr lvl="1"/>
            <a:r>
              <a:rPr lang="en-US" dirty="0" smtClean="0"/>
              <a:t>Significant </a:t>
            </a:r>
            <a:r>
              <a:rPr lang="en-US" dirty="0"/>
              <a:t>memory </a:t>
            </a:r>
            <a:r>
              <a:rPr lang="en-US" dirty="0" smtClean="0"/>
              <a:t>constraints</a:t>
            </a:r>
          </a:p>
          <a:p>
            <a:pPr lvl="0"/>
            <a:r>
              <a:rPr lang="en-US" sz="7200" dirty="0" smtClean="0"/>
              <a:t>Metadata Delivery Needs</a:t>
            </a:r>
          </a:p>
          <a:p>
            <a:pPr lvl="1"/>
            <a:r>
              <a:rPr lang="en-US" dirty="0" smtClean="0"/>
              <a:t>Different fields required for different UIs</a:t>
            </a:r>
            <a:endParaRPr lang="en-US" dirty="0"/>
          </a:p>
          <a:p>
            <a:pPr lvl="1"/>
            <a:r>
              <a:rPr lang="en-US" dirty="0"/>
              <a:t>Some </a:t>
            </a:r>
            <a:r>
              <a:rPr lang="en-US" dirty="0" smtClean="0"/>
              <a:t>UIs are easier to build/maintain if they stream </a:t>
            </a:r>
            <a:r>
              <a:rPr lang="en-US" dirty="0"/>
              <a:t>the bits on </a:t>
            </a:r>
            <a:r>
              <a:rPr lang="en-US" dirty="0" smtClean="0"/>
              <a:t>delivery</a:t>
            </a:r>
          </a:p>
          <a:p>
            <a:pPr marL="0" indent="0">
              <a:buNone/>
            </a:pPr>
            <a:endParaRPr lang="en-US" dirty="0"/>
          </a:p>
        </p:txBody>
      </p:sp>
    </p:spTree>
    <p:extLst>
      <p:ext uri="{BB962C8B-B14F-4D97-AF65-F5344CB8AC3E}">
        <p14:creationId xmlns:p14="http://schemas.microsoft.com/office/powerpoint/2010/main" val="21826561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7"/>
            <a:ext cx="21945600" cy="2227790"/>
          </a:xfrm>
        </p:spPr>
        <p:txBody>
          <a:bodyPr>
            <a:normAutofit/>
          </a:bodyPr>
          <a:lstStyle/>
          <a:p>
            <a:r>
              <a:rPr lang="en-US" sz="12900" dirty="0"/>
              <a:t>Conclusion:</a:t>
            </a:r>
          </a:p>
        </p:txBody>
      </p:sp>
      <p:sp>
        <p:nvSpPr>
          <p:cNvPr id="4" name="Title 1"/>
          <p:cNvSpPr txBox="1">
            <a:spLocks/>
          </p:cNvSpPr>
          <p:nvPr/>
        </p:nvSpPr>
        <p:spPr>
          <a:xfrm>
            <a:off x="1219200" y="6490449"/>
            <a:ext cx="21945600" cy="5935194"/>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8000" b="1" dirty="0" smtClean="0"/>
              <a:t>but they are optimized for none</a:t>
            </a:r>
            <a:endParaRPr lang="en-US" sz="8000" b="1" dirty="0"/>
          </a:p>
        </p:txBody>
      </p:sp>
      <p:sp>
        <p:nvSpPr>
          <p:cNvPr id="5" name="Rectangle 4"/>
          <p:cNvSpPr/>
          <p:nvPr/>
        </p:nvSpPr>
        <p:spPr>
          <a:xfrm>
            <a:off x="1219200" y="3657600"/>
            <a:ext cx="21945600" cy="3913155"/>
          </a:xfrm>
          <a:prstGeom prst="rect">
            <a:avLst/>
          </a:prstGeom>
        </p:spPr>
        <p:txBody>
          <a:bodyPr wrap="square" lIns="217709" tIns="108855" rIns="217709" bIns="108855">
            <a:spAutoFit/>
          </a:bodyPr>
          <a:lstStyle/>
          <a:p>
            <a:pPr algn="ctr"/>
            <a:r>
              <a:rPr lang="en-US" sz="8000" dirty="0"/>
              <a:t>Most REST APIs are designed to </a:t>
            </a:r>
            <a:r>
              <a:rPr lang="en-US" sz="8000" b="1" i="1" dirty="0"/>
              <a:t>generically</a:t>
            </a:r>
            <a:r>
              <a:rPr lang="en-US" sz="8000" dirty="0"/>
              <a:t> accommodate the needs of a large number of clients</a:t>
            </a:r>
          </a:p>
        </p:txBody>
      </p:sp>
    </p:spTree>
    <p:extLst>
      <p:ext uri="{BB962C8B-B14F-4D97-AF65-F5344CB8AC3E}">
        <p14:creationId xmlns:p14="http://schemas.microsoft.com/office/powerpoint/2010/main" val="1518619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Charter for the Netflix API</a:t>
            </a:r>
            <a:endParaRPr lang="en-US" dirty="0"/>
          </a:p>
        </p:txBody>
      </p:sp>
      <p:sp>
        <p:nvSpPr>
          <p:cNvPr id="3" name="Content Placeholder 2"/>
          <p:cNvSpPr>
            <a:spLocks noGrp="1"/>
          </p:cNvSpPr>
          <p:nvPr>
            <p:ph idx="1"/>
          </p:nvPr>
        </p:nvSpPr>
        <p:spPr/>
        <p:txBody>
          <a:bodyPr>
            <a:normAutofit/>
          </a:bodyPr>
          <a:lstStyle/>
          <a:p>
            <a:pPr marL="1088547" lvl="1" indent="0">
              <a:buNone/>
            </a:pPr>
            <a:r>
              <a:rPr lang="en-US" sz="7200" dirty="0" smtClean="0"/>
              <a:t/>
            </a:r>
            <a:br>
              <a:rPr lang="en-US" sz="7200" dirty="0" smtClean="0"/>
            </a:br>
            <a:r>
              <a:rPr lang="en-US" sz="7200" dirty="0" smtClean="0"/>
              <a:t>Build </a:t>
            </a:r>
            <a:r>
              <a:rPr lang="en-US" sz="7200" dirty="0"/>
              <a:t>and maintain an infinitely scalable data distribution pipeline for getting metadata and services from internal Netflix systems to streaming client apps on all platforms </a:t>
            </a:r>
            <a:r>
              <a:rPr lang="en-US" sz="7200" b="1" dirty="0"/>
              <a:t>in the format and/or delivery method that is most optimal for each app and platform</a:t>
            </a:r>
            <a:r>
              <a:rPr lang="en-US" sz="7200" dirty="0"/>
              <a:t>.</a:t>
            </a:r>
          </a:p>
        </p:txBody>
      </p:sp>
    </p:spTree>
    <p:extLst>
      <p:ext uri="{BB962C8B-B14F-4D97-AF65-F5344CB8AC3E}">
        <p14:creationId xmlns:p14="http://schemas.microsoft.com/office/powerpoint/2010/main" val="34902111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181602"/>
            <a:ext cx="21945600" cy="4165600"/>
          </a:xfrm>
        </p:spPr>
        <p:txBody>
          <a:bodyPr/>
          <a:lstStyle/>
          <a:p>
            <a:pPr marL="0" indent="0" algn="ctr">
              <a:buNone/>
            </a:pPr>
            <a:r>
              <a:rPr lang="en-US" sz="7200" dirty="0" smtClean="0"/>
              <a:t>So, What Does This Look Like?</a:t>
            </a:r>
            <a:endParaRPr lang="en-US" sz="7200" dirty="0"/>
          </a:p>
        </p:txBody>
      </p:sp>
    </p:spTree>
    <p:extLst>
      <p:ext uri="{BB962C8B-B14F-4D97-AF65-F5344CB8AC3E}">
        <p14:creationId xmlns:p14="http://schemas.microsoft.com/office/powerpoint/2010/main" val="3913629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2500" dirty="0"/>
              <a:t>Personalization Engine</a:t>
            </a:r>
          </a:p>
        </p:txBody>
      </p:sp>
      <p:sp>
        <p:nvSpPr>
          <p:cNvPr id="5" name="Rectangle 4"/>
          <p:cNvSpPr/>
          <p:nvPr/>
        </p:nvSpPr>
        <p:spPr>
          <a:xfrm>
            <a:off x="4117024"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800" dirty="0"/>
              <a:t>User Info</a:t>
            </a:r>
          </a:p>
        </p:txBody>
      </p:sp>
      <p:sp>
        <p:nvSpPr>
          <p:cNvPr id="7" name="Rectangle 6"/>
          <p:cNvSpPr/>
          <p:nvPr/>
        </p:nvSpPr>
        <p:spPr>
          <a:xfrm>
            <a:off x="7541272"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Movie Metadata</a:t>
            </a:r>
          </a:p>
        </p:txBody>
      </p:sp>
      <p:sp>
        <p:nvSpPr>
          <p:cNvPr id="8" name="Rectangle 7"/>
          <p:cNvSpPr/>
          <p:nvPr/>
        </p:nvSpPr>
        <p:spPr>
          <a:xfrm>
            <a:off x="10922000"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800" dirty="0"/>
              <a:t>Movie Ratings</a:t>
            </a:r>
          </a:p>
        </p:txBody>
      </p:sp>
      <p:sp>
        <p:nvSpPr>
          <p:cNvPr id="9" name="Rectangle 8"/>
          <p:cNvSpPr/>
          <p:nvPr/>
        </p:nvSpPr>
        <p:spPr>
          <a:xfrm>
            <a:off x="14344763"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Similar Movies</a:t>
            </a:r>
          </a:p>
        </p:txBody>
      </p:sp>
      <p:sp>
        <p:nvSpPr>
          <p:cNvPr id="11" name="Rectangle 10"/>
          <p:cNvSpPr/>
          <p:nvPr/>
        </p:nvSpPr>
        <p:spPr>
          <a:xfrm>
            <a:off x="10464800" y="6553200"/>
            <a:ext cx="3488267"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API</a:t>
            </a:r>
          </a:p>
        </p:txBody>
      </p:sp>
      <p:pic>
        <p:nvPicPr>
          <p:cNvPr id="12" name="Picture 11" descr="images-1.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13540" y="1257564"/>
            <a:ext cx="4007261" cy="2222420"/>
          </a:xfrm>
          <a:prstGeom prst="rect">
            <a:avLst/>
          </a:prstGeom>
        </p:spPr>
      </p:pic>
      <p:pic>
        <p:nvPicPr>
          <p:cNvPr id="13" name="Picture 12" descr="images-2.jpg"/>
          <p:cNvPicPr>
            <a:picLocks noChangeAspect="1"/>
          </p:cNvPicPr>
          <p:nvPr/>
        </p:nvPicPr>
        <p:blipFill>
          <a:blip r:embed="rId5">
            <a:extLst>
              <a:ext uri="{BEBA8EAE-BF5A-486C-A8C5-ECC9F3942E4B}">
                <a14:imgProps xmlns:a14="http://schemas.microsoft.com/office/drawing/2010/main">
                  <a14:imgLayer r:embed="rId6">
                    <a14:imgEffect>
                      <a14:backgroundRemoval t="0" b="100000" l="0" r="52511">
                        <a14:foregroundMark x1="69406" y1="79130" x2="69406" y2="79130"/>
                        <a14:foregroundMark x1="58904" y1="80435" x2="58904" y2="80435"/>
                        <a14:foregroundMark x1="79452" y1="73478" x2="79452" y2="73478"/>
                        <a14:foregroundMark x1="52968" y1="88696" x2="52968" y2="88696"/>
                      </a14:backgroundRemoval>
                    </a14:imgEffect>
                  </a14:imgLayer>
                </a14:imgProps>
              </a:ext>
            </a:extLst>
          </a:blip>
          <a:stretch>
            <a:fillRect/>
          </a:stretch>
        </p:blipFill>
        <p:spPr>
          <a:xfrm>
            <a:off x="18660533" y="1384399"/>
            <a:ext cx="2638955" cy="2078626"/>
          </a:xfrm>
          <a:prstGeom prst="rect">
            <a:avLst/>
          </a:prstGeom>
        </p:spPr>
      </p:pic>
      <p:pic>
        <p:nvPicPr>
          <p:cNvPr id="14" name="Picture 13" descr="images-3.jpg"/>
          <p:cNvPicPr>
            <a:picLocks noChangeAspect="1"/>
          </p:cNvPicPr>
          <p:nvPr/>
        </p:nvPicPr>
        <p:blipFill>
          <a:blip r:embed="rId7">
            <a:extLst>
              <a:ext uri="{BEBA8EAE-BF5A-486C-A8C5-ECC9F3942E4B}">
                <a14:imgProps xmlns:a14="http://schemas.microsoft.com/office/drawing/2010/main">
                  <a14:imgLayer r:embed="rId8">
                    <a14:imgEffect>
                      <a14:backgroundRemoval t="893" b="100000" l="4889" r="100000"/>
                    </a14:imgEffect>
                  </a14:imgLayer>
                </a14:imgProps>
              </a:ext>
            </a:extLst>
          </a:blip>
          <a:stretch>
            <a:fillRect/>
          </a:stretch>
        </p:blipFill>
        <p:spPr>
          <a:xfrm>
            <a:off x="13783735" y="1482201"/>
            <a:ext cx="2688008" cy="2007046"/>
          </a:xfrm>
          <a:prstGeom prst="rect">
            <a:avLst/>
          </a:prstGeom>
        </p:spPr>
      </p:pic>
      <p:pic>
        <p:nvPicPr>
          <p:cNvPr id="15" name="Picture 14" descr="images-4.jpg"/>
          <p:cNvPicPr>
            <a:picLocks noChangeAspect="1"/>
          </p:cNvPicPr>
          <p:nvPr/>
        </p:nvPicPr>
        <p:blipFill>
          <a:blip r:embed="rId9">
            <a:extLst>
              <a:ext uri="{BEBA8EAE-BF5A-486C-A8C5-ECC9F3942E4B}">
                <a14:imgProps xmlns:a14="http://schemas.microsoft.com/office/drawing/2010/main">
                  <a14:imgLayer r:embed="rId10">
                    <a14:imgEffect>
                      <a14:backgroundRemoval t="0" b="100000" l="0" r="96525">
                        <a14:foregroundMark x1="24324" y1="52577" x2="24324" y2="52577"/>
                        <a14:foregroundMark x1="24324" y1="29381" x2="24324" y2="29381"/>
                      </a14:backgroundRemoval>
                    </a14:imgEffect>
                  </a14:imgLayer>
                </a14:imgProps>
              </a:ext>
            </a:extLst>
          </a:blip>
          <a:stretch>
            <a:fillRect/>
          </a:stretch>
        </p:blipFill>
        <p:spPr>
          <a:xfrm>
            <a:off x="2819400" y="1317984"/>
            <a:ext cx="3350824" cy="1882416"/>
          </a:xfrm>
          <a:prstGeom prst="rect">
            <a:avLst/>
          </a:prstGeom>
        </p:spPr>
      </p:pic>
      <p:pic>
        <p:nvPicPr>
          <p:cNvPr id="16" name="Picture 15" descr="images-5.jpg"/>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Lst>
          </a:blip>
          <a:stretch>
            <a:fillRect/>
          </a:stretch>
        </p:blipFill>
        <p:spPr>
          <a:xfrm>
            <a:off x="5365768" y="1375137"/>
            <a:ext cx="3179648" cy="1818710"/>
          </a:xfrm>
          <a:prstGeom prst="rect">
            <a:avLst/>
          </a:prstGeom>
        </p:spPr>
      </p:pic>
      <p:pic>
        <p:nvPicPr>
          <p:cNvPr id="17" name="Picture 16" descr="images-6.jpg"/>
          <p:cNvPicPr>
            <a:picLocks noChangeAspect="1"/>
          </p:cNvPicPr>
          <p:nvPr/>
        </p:nvPicPr>
        <p:blipFill>
          <a:blip r:embed="rId13">
            <a:extLst>
              <a:ext uri="{BEBA8EAE-BF5A-486C-A8C5-ECC9F3942E4B}">
                <a14:imgProps xmlns:a14="http://schemas.microsoft.com/office/drawing/2010/main">
                  <a14:imgLayer r:embed="rId14">
                    <a14:imgEffect>
                      <a14:backgroundRemoval t="0" b="100000" l="0" r="99528"/>
                    </a14:imgEffect>
                  </a14:imgLayer>
                </a14:imgProps>
              </a:ext>
            </a:extLst>
          </a:blip>
          <a:stretch>
            <a:fillRect/>
          </a:stretch>
        </p:blipFill>
        <p:spPr>
          <a:xfrm>
            <a:off x="16221749" y="1384399"/>
            <a:ext cx="2438784" cy="2044786"/>
          </a:xfrm>
          <a:prstGeom prst="rect">
            <a:avLst/>
          </a:prstGeom>
        </p:spPr>
      </p:pic>
      <p:pic>
        <p:nvPicPr>
          <p:cNvPr id="18" name="Picture 17" descr="images.jpg"/>
          <p:cNvPicPr>
            <a:picLocks noChangeAspect="1"/>
          </p:cNvPicPr>
          <p:nvPr/>
        </p:nvPicPr>
        <p:blipFill>
          <a:blip r:embed="rId15">
            <a:extLst>
              <a:ext uri="{BEBA8EAE-BF5A-486C-A8C5-ECC9F3942E4B}">
                <a14:imgProps xmlns:a14="http://schemas.microsoft.com/office/drawing/2010/main">
                  <a14:imgLayer r:embed="rId16">
                    <a14:imgEffect>
                      <a14:backgroundRemoval t="0" b="99582" l="0" r="89100"/>
                    </a14:imgEffect>
                  </a14:imgLayer>
                </a14:imgProps>
              </a:ext>
            </a:extLst>
          </a:blip>
          <a:stretch>
            <a:fillRect/>
          </a:stretch>
        </p:blipFill>
        <p:spPr>
          <a:xfrm>
            <a:off x="8573092" y="1375137"/>
            <a:ext cx="1866308" cy="1966378"/>
          </a:xfrm>
          <a:prstGeom prst="rect">
            <a:avLst/>
          </a:prstGeom>
        </p:spPr>
      </p:pic>
      <p:pic>
        <p:nvPicPr>
          <p:cNvPr id="20" name="Picture 19"/>
          <p:cNvPicPr>
            <a:picLocks noChangeAspect="1"/>
          </p:cNvPicPr>
          <p:nvPr/>
        </p:nvPicPr>
        <p:blipFill>
          <a:blip r:embed="rId17">
            <a:extLst>
              <a:ext uri="{BEBA8EAE-BF5A-486C-A8C5-ECC9F3942E4B}">
                <a14:imgProps xmlns:a14="http://schemas.microsoft.com/office/drawing/2010/main">
                  <a14:imgLayer r:embed="rId18">
                    <a14:imgEffect>
                      <a14:backgroundRemoval t="1478" b="100000" l="1205" r="100000"/>
                    </a14:imgEffect>
                  </a14:imgLayer>
                </a14:imgProps>
              </a:ext>
            </a:extLst>
          </a:blip>
          <a:stretch>
            <a:fillRect/>
          </a:stretch>
        </p:blipFill>
        <p:spPr>
          <a:xfrm>
            <a:off x="20456650" y="1393708"/>
            <a:ext cx="3384301" cy="2069316"/>
          </a:xfrm>
          <a:prstGeom prst="rect">
            <a:avLst/>
          </a:prstGeom>
        </p:spPr>
      </p:pic>
      <p:cxnSp>
        <p:nvCxnSpPr>
          <p:cNvPr id="22" name="Straight Arrow Connector 21"/>
          <p:cNvCxnSpPr/>
          <p:nvPr/>
        </p:nvCxnSpPr>
        <p:spPr>
          <a:xfrm>
            <a:off x="12700000" y="7797800"/>
            <a:ext cx="2965563"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1" idx="2"/>
            <a:endCxn id="8" idx="0"/>
          </p:cNvCxnSpPr>
          <p:nvPr/>
        </p:nvCxnSpPr>
        <p:spPr>
          <a:xfrm>
            <a:off x="12208933" y="7823200"/>
            <a:ext cx="33867" cy="30480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7" idx="0"/>
          </p:cNvCxnSpPr>
          <p:nvPr/>
        </p:nvCxnSpPr>
        <p:spPr>
          <a:xfrm flipH="1">
            <a:off x="8862073" y="7797800"/>
            <a:ext cx="2923528"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5" idx="0"/>
          </p:cNvCxnSpPr>
          <p:nvPr/>
        </p:nvCxnSpPr>
        <p:spPr>
          <a:xfrm flipH="1">
            <a:off x="5437824" y="7797800"/>
            <a:ext cx="5738176"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4" idx="0"/>
          </p:cNvCxnSpPr>
          <p:nvPr/>
        </p:nvCxnSpPr>
        <p:spPr>
          <a:xfrm flipH="1">
            <a:off x="1998135" y="7797800"/>
            <a:ext cx="8661032"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2235200" y="3206752"/>
            <a:ext cx="9956800" cy="1898648"/>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1" idx="0"/>
          </p:cNvCxnSpPr>
          <p:nvPr/>
        </p:nvCxnSpPr>
        <p:spPr>
          <a:xfrm flipV="1">
            <a:off x="12208933" y="3219247"/>
            <a:ext cx="0" cy="3333954"/>
          </a:xfrm>
          <a:prstGeom prst="straightConnector1">
            <a:avLst/>
          </a:prstGeom>
          <a:ln w="38100" cmpd="sng">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4910668" y="3193847"/>
            <a:ext cx="7205132" cy="1835353"/>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16" idx="2"/>
          </p:cNvCxnSpPr>
          <p:nvPr/>
        </p:nvCxnSpPr>
        <p:spPr>
          <a:xfrm flipH="1" flipV="1">
            <a:off x="6955592" y="3193847"/>
            <a:ext cx="5236408" cy="1835353"/>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9501830" y="3341515"/>
            <a:ext cx="2690170" cy="1611485"/>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0" idx="2"/>
          </p:cNvCxnSpPr>
          <p:nvPr/>
        </p:nvCxnSpPr>
        <p:spPr>
          <a:xfrm flipV="1">
            <a:off x="12192000" y="3463024"/>
            <a:ext cx="9956801" cy="1642376"/>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12192000" y="3341516"/>
            <a:ext cx="7044267" cy="1687684"/>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17" idx="2"/>
          </p:cNvCxnSpPr>
          <p:nvPr/>
        </p:nvCxnSpPr>
        <p:spPr>
          <a:xfrm flipV="1">
            <a:off x="12192000" y="3429185"/>
            <a:ext cx="5249141" cy="1600015"/>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12192000" y="3341516"/>
            <a:ext cx="2506133" cy="1687684"/>
          </a:xfrm>
          <a:prstGeom prst="straightConnector1">
            <a:avLst/>
          </a:prstGeom>
          <a:ln w="381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17697371"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Reviews</a:t>
            </a:r>
          </a:p>
        </p:txBody>
      </p:sp>
      <p:sp>
        <p:nvSpPr>
          <p:cNvPr id="101" name="Rectangle 100"/>
          <p:cNvSpPr/>
          <p:nvPr/>
        </p:nvSpPr>
        <p:spPr>
          <a:xfrm>
            <a:off x="21065064"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smtClean="0"/>
              <a:t>etc…</a:t>
            </a:r>
            <a:endParaRPr lang="en-US" sz="3600" dirty="0"/>
          </a:p>
        </p:txBody>
      </p:sp>
      <p:cxnSp>
        <p:nvCxnSpPr>
          <p:cNvPr id="107" name="Straight Arrow Connector 106"/>
          <p:cNvCxnSpPr>
            <a:endCxn id="100" idx="0"/>
          </p:cNvCxnSpPr>
          <p:nvPr/>
        </p:nvCxnSpPr>
        <p:spPr>
          <a:xfrm>
            <a:off x="13309600" y="7797800"/>
            <a:ext cx="5708571"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endCxn id="101" idx="0"/>
          </p:cNvCxnSpPr>
          <p:nvPr/>
        </p:nvCxnSpPr>
        <p:spPr>
          <a:xfrm>
            <a:off x="13783735" y="7797800"/>
            <a:ext cx="8602131"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19">
            <a:extLst>
              <a:ext uri="{BEBA8EAE-BF5A-486C-A8C5-ECC9F3942E4B}">
                <a14:imgProps xmlns:a14="http://schemas.microsoft.com/office/drawing/2010/main">
                  <a14:imgLayer r:embed="rId20">
                    <a14:imgEffect>
                      <a14:backgroundRemoval t="0" b="100000" l="0" r="97942"/>
                    </a14:imgEffect>
                  </a14:imgLayer>
                </a14:imgProps>
              </a:ext>
            </a:extLst>
          </a:blip>
          <a:stretch>
            <a:fillRect/>
          </a:stretch>
        </p:blipFill>
        <p:spPr>
          <a:xfrm>
            <a:off x="1119809" y="1295400"/>
            <a:ext cx="2236304" cy="1905000"/>
          </a:xfrm>
          <a:prstGeom prst="rect">
            <a:avLst/>
          </a:prstGeom>
        </p:spPr>
      </p:pic>
    </p:spTree>
    <p:extLst>
      <p:ext uri="{BB962C8B-B14F-4D97-AF65-F5344CB8AC3E}">
        <p14:creationId xmlns:p14="http://schemas.microsoft.com/office/powerpoint/2010/main" val="3485556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3"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2500" dirty="0"/>
              <a:t>Personalization Engine</a:t>
            </a:r>
          </a:p>
        </p:txBody>
      </p:sp>
      <p:sp>
        <p:nvSpPr>
          <p:cNvPr id="5" name="Rectangle 4"/>
          <p:cNvSpPr/>
          <p:nvPr/>
        </p:nvSpPr>
        <p:spPr>
          <a:xfrm>
            <a:off x="4117024"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800" dirty="0"/>
              <a:t>User Info</a:t>
            </a:r>
          </a:p>
        </p:txBody>
      </p:sp>
      <p:sp>
        <p:nvSpPr>
          <p:cNvPr id="7" name="Rectangle 6"/>
          <p:cNvSpPr/>
          <p:nvPr/>
        </p:nvSpPr>
        <p:spPr>
          <a:xfrm>
            <a:off x="7541272"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Movie Metadata</a:t>
            </a:r>
          </a:p>
        </p:txBody>
      </p:sp>
      <p:sp>
        <p:nvSpPr>
          <p:cNvPr id="8" name="Rectangle 7"/>
          <p:cNvSpPr/>
          <p:nvPr/>
        </p:nvSpPr>
        <p:spPr>
          <a:xfrm>
            <a:off x="10922000"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800" dirty="0"/>
              <a:t>Movie Ratings</a:t>
            </a:r>
          </a:p>
        </p:txBody>
      </p:sp>
      <p:sp>
        <p:nvSpPr>
          <p:cNvPr id="9" name="Rectangle 8"/>
          <p:cNvSpPr/>
          <p:nvPr/>
        </p:nvSpPr>
        <p:spPr>
          <a:xfrm>
            <a:off x="14344763"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Similar Movies</a:t>
            </a:r>
          </a:p>
        </p:txBody>
      </p:sp>
      <p:sp>
        <p:nvSpPr>
          <p:cNvPr id="11" name="Rectangle 10"/>
          <p:cNvSpPr/>
          <p:nvPr/>
        </p:nvSpPr>
        <p:spPr>
          <a:xfrm>
            <a:off x="10464800" y="6553200"/>
            <a:ext cx="3488267"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API</a:t>
            </a:r>
          </a:p>
        </p:txBody>
      </p:sp>
      <p:pic>
        <p:nvPicPr>
          <p:cNvPr id="12" name="Picture 11" descr="images-1.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13540" y="1257564"/>
            <a:ext cx="4007261" cy="2222420"/>
          </a:xfrm>
          <a:prstGeom prst="rect">
            <a:avLst/>
          </a:prstGeom>
        </p:spPr>
      </p:pic>
      <p:pic>
        <p:nvPicPr>
          <p:cNvPr id="13" name="Picture 12" descr="images-2.jpg"/>
          <p:cNvPicPr>
            <a:picLocks noChangeAspect="1"/>
          </p:cNvPicPr>
          <p:nvPr/>
        </p:nvPicPr>
        <p:blipFill>
          <a:blip r:embed="rId5">
            <a:extLst>
              <a:ext uri="{BEBA8EAE-BF5A-486C-A8C5-ECC9F3942E4B}">
                <a14:imgProps xmlns:a14="http://schemas.microsoft.com/office/drawing/2010/main">
                  <a14:imgLayer r:embed="rId6">
                    <a14:imgEffect>
                      <a14:backgroundRemoval t="0" b="100000" l="0" r="52511">
                        <a14:foregroundMark x1="69406" y1="79130" x2="69406" y2="79130"/>
                        <a14:foregroundMark x1="58904" y1="80435" x2="58904" y2="80435"/>
                        <a14:foregroundMark x1="79452" y1="73478" x2="79452" y2="73478"/>
                        <a14:foregroundMark x1="52968" y1="88696" x2="52968" y2="88696"/>
                      </a14:backgroundRemoval>
                    </a14:imgEffect>
                  </a14:imgLayer>
                </a14:imgProps>
              </a:ext>
            </a:extLst>
          </a:blip>
          <a:stretch>
            <a:fillRect/>
          </a:stretch>
        </p:blipFill>
        <p:spPr>
          <a:xfrm>
            <a:off x="18660533" y="1384399"/>
            <a:ext cx="2638955" cy="2078626"/>
          </a:xfrm>
          <a:prstGeom prst="rect">
            <a:avLst/>
          </a:prstGeom>
        </p:spPr>
      </p:pic>
      <p:pic>
        <p:nvPicPr>
          <p:cNvPr id="14" name="Picture 13" descr="images-3.jpg"/>
          <p:cNvPicPr>
            <a:picLocks noChangeAspect="1"/>
          </p:cNvPicPr>
          <p:nvPr/>
        </p:nvPicPr>
        <p:blipFill>
          <a:blip r:embed="rId7">
            <a:extLst>
              <a:ext uri="{BEBA8EAE-BF5A-486C-A8C5-ECC9F3942E4B}">
                <a14:imgProps xmlns:a14="http://schemas.microsoft.com/office/drawing/2010/main">
                  <a14:imgLayer r:embed="rId8">
                    <a14:imgEffect>
                      <a14:backgroundRemoval t="893" b="100000" l="4889" r="100000"/>
                    </a14:imgEffect>
                  </a14:imgLayer>
                </a14:imgProps>
              </a:ext>
            </a:extLst>
          </a:blip>
          <a:stretch>
            <a:fillRect/>
          </a:stretch>
        </p:blipFill>
        <p:spPr>
          <a:xfrm>
            <a:off x="13783735" y="1482201"/>
            <a:ext cx="2688008" cy="2007046"/>
          </a:xfrm>
          <a:prstGeom prst="rect">
            <a:avLst/>
          </a:prstGeom>
        </p:spPr>
      </p:pic>
      <p:pic>
        <p:nvPicPr>
          <p:cNvPr id="15" name="Picture 14" descr="images-4.jpg"/>
          <p:cNvPicPr>
            <a:picLocks noChangeAspect="1"/>
          </p:cNvPicPr>
          <p:nvPr/>
        </p:nvPicPr>
        <p:blipFill>
          <a:blip r:embed="rId9">
            <a:extLst>
              <a:ext uri="{BEBA8EAE-BF5A-486C-A8C5-ECC9F3942E4B}">
                <a14:imgProps xmlns:a14="http://schemas.microsoft.com/office/drawing/2010/main">
                  <a14:imgLayer r:embed="rId10">
                    <a14:imgEffect>
                      <a14:backgroundRemoval t="0" b="100000" l="0" r="96525">
                        <a14:foregroundMark x1="24324" y1="52577" x2="24324" y2="52577"/>
                        <a14:foregroundMark x1="24324" y1="29381" x2="24324" y2="29381"/>
                      </a14:backgroundRemoval>
                    </a14:imgEffect>
                  </a14:imgLayer>
                </a14:imgProps>
              </a:ext>
            </a:extLst>
          </a:blip>
          <a:stretch>
            <a:fillRect/>
          </a:stretch>
        </p:blipFill>
        <p:spPr>
          <a:xfrm>
            <a:off x="2819400" y="1317984"/>
            <a:ext cx="3350824" cy="1882416"/>
          </a:xfrm>
          <a:prstGeom prst="rect">
            <a:avLst/>
          </a:prstGeom>
        </p:spPr>
      </p:pic>
      <p:pic>
        <p:nvPicPr>
          <p:cNvPr id="16" name="Picture 15" descr="images-5.jpg"/>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Lst>
          </a:blip>
          <a:stretch>
            <a:fillRect/>
          </a:stretch>
        </p:blipFill>
        <p:spPr>
          <a:xfrm>
            <a:off x="5365768" y="1375137"/>
            <a:ext cx="3179648" cy="1818710"/>
          </a:xfrm>
          <a:prstGeom prst="rect">
            <a:avLst/>
          </a:prstGeom>
        </p:spPr>
      </p:pic>
      <p:pic>
        <p:nvPicPr>
          <p:cNvPr id="17" name="Picture 16" descr="images-6.jpg"/>
          <p:cNvPicPr>
            <a:picLocks noChangeAspect="1"/>
          </p:cNvPicPr>
          <p:nvPr/>
        </p:nvPicPr>
        <p:blipFill>
          <a:blip r:embed="rId13">
            <a:extLst>
              <a:ext uri="{BEBA8EAE-BF5A-486C-A8C5-ECC9F3942E4B}">
                <a14:imgProps xmlns:a14="http://schemas.microsoft.com/office/drawing/2010/main">
                  <a14:imgLayer r:embed="rId14">
                    <a14:imgEffect>
                      <a14:backgroundRemoval t="0" b="100000" l="0" r="99528"/>
                    </a14:imgEffect>
                  </a14:imgLayer>
                </a14:imgProps>
              </a:ext>
            </a:extLst>
          </a:blip>
          <a:stretch>
            <a:fillRect/>
          </a:stretch>
        </p:blipFill>
        <p:spPr>
          <a:xfrm>
            <a:off x="16221749" y="1384399"/>
            <a:ext cx="2438784" cy="2044786"/>
          </a:xfrm>
          <a:prstGeom prst="rect">
            <a:avLst/>
          </a:prstGeom>
        </p:spPr>
      </p:pic>
      <p:pic>
        <p:nvPicPr>
          <p:cNvPr id="18" name="Picture 17" descr="images.jpg"/>
          <p:cNvPicPr>
            <a:picLocks noChangeAspect="1"/>
          </p:cNvPicPr>
          <p:nvPr/>
        </p:nvPicPr>
        <p:blipFill>
          <a:blip r:embed="rId15">
            <a:extLst>
              <a:ext uri="{BEBA8EAE-BF5A-486C-A8C5-ECC9F3942E4B}">
                <a14:imgProps xmlns:a14="http://schemas.microsoft.com/office/drawing/2010/main">
                  <a14:imgLayer r:embed="rId16">
                    <a14:imgEffect>
                      <a14:backgroundRemoval t="0" b="99582" l="0" r="89100"/>
                    </a14:imgEffect>
                  </a14:imgLayer>
                </a14:imgProps>
              </a:ext>
            </a:extLst>
          </a:blip>
          <a:stretch>
            <a:fillRect/>
          </a:stretch>
        </p:blipFill>
        <p:spPr>
          <a:xfrm>
            <a:off x="8344492" y="1375137"/>
            <a:ext cx="2314675" cy="1966378"/>
          </a:xfrm>
          <a:prstGeom prst="rect">
            <a:avLst/>
          </a:prstGeom>
        </p:spPr>
      </p:pic>
      <p:pic>
        <p:nvPicPr>
          <p:cNvPr id="20" name="Picture 19"/>
          <p:cNvPicPr>
            <a:picLocks noChangeAspect="1"/>
          </p:cNvPicPr>
          <p:nvPr/>
        </p:nvPicPr>
        <p:blipFill>
          <a:blip r:embed="rId17">
            <a:extLst>
              <a:ext uri="{BEBA8EAE-BF5A-486C-A8C5-ECC9F3942E4B}">
                <a14:imgProps xmlns:a14="http://schemas.microsoft.com/office/drawing/2010/main">
                  <a14:imgLayer r:embed="rId18">
                    <a14:imgEffect>
                      <a14:backgroundRemoval t="1478" b="100000" l="1205" r="100000"/>
                    </a14:imgEffect>
                  </a14:imgLayer>
                </a14:imgProps>
              </a:ext>
            </a:extLst>
          </a:blip>
          <a:stretch>
            <a:fillRect/>
          </a:stretch>
        </p:blipFill>
        <p:spPr>
          <a:xfrm>
            <a:off x="20456650" y="1393708"/>
            <a:ext cx="3384301" cy="2069316"/>
          </a:xfrm>
          <a:prstGeom prst="rect">
            <a:avLst/>
          </a:prstGeom>
        </p:spPr>
      </p:pic>
      <p:cxnSp>
        <p:nvCxnSpPr>
          <p:cNvPr id="22" name="Straight Arrow Connector 21"/>
          <p:cNvCxnSpPr/>
          <p:nvPr/>
        </p:nvCxnSpPr>
        <p:spPr>
          <a:xfrm>
            <a:off x="12700000" y="7797800"/>
            <a:ext cx="2965563"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1" idx="2"/>
            <a:endCxn id="8" idx="0"/>
          </p:cNvCxnSpPr>
          <p:nvPr/>
        </p:nvCxnSpPr>
        <p:spPr>
          <a:xfrm>
            <a:off x="12208933" y="7823200"/>
            <a:ext cx="33867" cy="30480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7" idx="0"/>
          </p:cNvCxnSpPr>
          <p:nvPr/>
        </p:nvCxnSpPr>
        <p:spPr>
          <a:xfrm flipH="1">
            <a:off x="8862073" y="7797800"/>
            <a:ext cx="2923528"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5" idx="0"/>
          </p:cNvCxnSpPr>
          <p:nvPr/>
        </p:nvCxnSpPr>
        <p:spPr>
          <a:xfrm flipH="1">
            <a:off x="5437824" y="7797800"/>
            <a:ext cx="5738176"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4" idx="0"/>
          </p:cNvCxnSpPr>
          <p:nvPr/>
        </p:nvCxnSpPr>
        <p:spPr>
          <a:xfrm flipH="1">
            <a:off x="1998135" y="7797800"/>
            <a:ext cx="8661032"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2235200" y="3206752"/>
            <a:ext cx="8229600" cy="3321048"/>
          </a:xfrm>
          <a:prstGeom prst="straightConnector1">
            <a:avLst/>
          </a:prstGeom>
          <a:ln w="38100" cmpd="sng">
            <a:solidFill>
              <a:schemeClr val="tx1"/>
            </a:solidFill>
            <a:prstDash val="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1" idx="0"/>
          </p:cNvCxnSpPr>
          <p:nvPr/>
        </p:nvCxnSpPr>
        <p:spPr>
          <a:xfrm flipV="1">
            <a:off x="12208933" y="3219247"/>
            <a:ext cx="0" cy="3333954"/>
          </a:xfrm>
          <a:prstGeom prst="straightConnector1">
            <a:avLst/>
          </a:prstGeom>
          <a:ln w="38100" cmpd="sng">
            <a:solidFill>
              <a:schemeClr val="tx1"/>
            </a:solidFill>
            <a:prstDash val="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4910667" y="3193847"/>
            <a:ext cx="5960533" cy="3333954"/>
          </a:xfrm>
          <a:prstGeom prst="straightConnector1">
            <a:avLst/>
          </a:prstGeom>
          <a:ln w="38100" cmpd="sng">
            <a:solidFill>
              <a:schemeClr val="tx1"/>
            </a:solidFill>
            <a:prstDash val="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16" idx="2"/>
          </p:cNvCxnSpPr>
          <p:nvPr/>
        </p:nvCxnSpPr>
        <p:spPr>
          <a:xfrm flipH="1" flipV="1">
            <a:off x="6955593" y="3193847"/>
            <a:ext cx="4457475" cy="3333954"/>
          </a:xfrm>
          <a:prstGeom prst="straightConnector1">
            <a:avLst/>
          </a:prstGeom>
          <a:ln w="38100" cmpd="sng">
            <a:solidFill>
              <a:schemeClr val="tx1"/>
            </a:solidFill>
            <a:prstDash val="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9501829" y="3341515"/>
            <a:ext cx="2283771" cy="3186286"/>
          </a:xfrm>
          <a:prstGeom prst="straightConnector1">
            <a:avLst/>
          </a:prstGeom>
          <a:ln w="38100" cmpd="sng">
            <a:solidFill>
              <a:schemeClr val="tx1"/>
            </a:solidFill>
            <a:prstDash val="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0" idx="2"/>
          </p:cNvCxnSpPr>
          <p:nvPr/>
        </p:nvCxnSpPr>
        <p:spPr>
          <a:xfrm flipV="1">
            <a:off x="13783733" y="3463024"/>
            <a:ext cx="8365067" cy="3064776"/>
          </a:xfrm>
          <a:prstGeom prst="straightConnector1">
            <a:avLst/>
          </a:prstGeom>
          <a:ln w="38100" cmpd="sng">
            <a:solidFill>
              <a:schemeClr val="tx1"/>
            </a:solidFill>
            <a:prstDash val="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13512800" y="3341516"/>
            <a:ext cx="5723467" cy="3186284"/>
          </a:xfrm>
          <a:prstGeom prst="straightConnector1">
            <a:avLst/>
          </a:prstGeom>
          <a:ln w="38100" cmpd="sng">
            <a:solidFill>
              <a:schemeClr val="tx1"/>
            </a:solidFill>
            <a:prstDash val="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17" idx="2"/>
          </p:cNvCxnSpPr>
          <p:nvPr/>
        </p:nvCxnSpPr>
        <p:spPr>
          <a:xfrm flipV="1">
            <a:off x="13106400" y="3429184"/>
            <a:ext cx="4334741" cy="3098616"/>
          </a:xfrm>
          <a:prstGeom prst="straightConnector1">
            <a:avLst/>
          </a:prstGeom>
          <a:ln w="38100" cmpd="sng">
            <a:solidFill>
              <a:schemeClr val="tx1"/>
            </a:solidFill>
            <a:prstDash val="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12700000" y="3341516"/>
            <a:ext cx="1998133" cy="3186284"/>
          </a:xfrm>
          <a:prstGeom prst="straightConnector1">
            <a:avLst/>
          </a:prstGeom>
          <a:ln w="38100" cmpd="sng">
            <a:solidFill>
              <a:schemeClr val="tx1"/>
            </a:solidFill>
            <a:prstDash val="dash"/>
            <a:headEnd type="arrow"/>
            <a:tailEnd type="none"/>
          </a:ln>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17697371"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a:t>Reviews</a:t>
            </a:r>
          </a:p>
        </p:txBody>
      </p:sp>
      <p:sp>
        <p:nvSpPr>
          <p:cNvPr id="101" name="Rectangle 100"/>
          <p:cNvSpPr/>
          <p:nvPr/>
        </p:nvSpPr>
        <p:spPr>
          <a:xfrm>
            <a:off x="21065064" y="10871200"/>
            <a:ext cx="2641600" cy="1270000"/>
          </a:xfrm>
          <a:prstGeom prst="rect">
            <a:avLst/>
          </a:prstGeom>
          <a:solidFill>
            <a:srgbClr val="2E59D1"/>
          </a:solidFill>
          <a:ln>
            <a:solidFill>
              <a:srgbClr val="2E59D1"/>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600" dirty="0" smtClean="0"/>
              <a:t>etc…</a:t>
            </a:r>
            <a:endParaRPr lang="en-US" sz="3600" dirty="0"/>
          </a:p>
        </p:txBody>
      </p:sp>
      <p:cxnSp>
        <p:nvCxnSpPr>
          <p:cNvPr id="107" name="Straight Arrow Connector 106"/>
          <p:cNvCxnSpPr>
            <a:endCxn id="100" idx="0"/>
          </p:cNvCxnSpPr>
          <p:nvPr/>
        </p:nvCxnSpPr>
        <p:spPr>
          <a:xfrm>
            <a:off x="13309600" y="7797800"/>
            <a:ext cx="5708571"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endCxn id="101" idx="0"/>
          </p:cNvCxnSpPr>
          <p:nvPr/>
        </p:nvCxnSpPr>
        <p:spPr>
          <a:xfrm>
            <a:off x="13783735" y="7797800"/>
            <a:ext cx="8602131" cy="3073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19">
            <a:extLst>
              <a:ext uri="{BEBA8EAE-BF5A-486C-A8C5-ECC9F3942E4B}">
                <a14:imgProps xmlns:a14="http://schemas.microsoft.com/office/drawing/2010/main">
                  <a14:imgLayer r:embed="rId20">
                    <a14:imgEffect>
                      <a14:backgroundRemoval t="0" b="100000" l="0" r="97942"/>
                    </a14:imgEffect>
                  </a14:imgLayer>
                </a14:imgProps>
              </a:ext>
            </a:extLst>
          </a:blip>
          <a:stretch>
            <a:fillRect/>
          </a:stretch>
        </p:blipFill>
        <p:spPr>
          <a:xfrm>
            <a:off x="1119809" y="1295400"/>
            <a:ext cx="2236304" cy="1905000"/>
          </a:xfrm>
          <a:prstGeom prst="rect">
            <a:avLst/>
          </a:prstGeom>
        </p:spPr>
      </p:pic>
    </p:spTree>
    <p:extLst>
      <p:ext uri="{BB962C8B-B14F-4D97-AF65-F5344CB8AC3E}">
        <p14:creationId xmlns:p14="http://schemas.microsoft.com/office/powerpoint/2010/main" val="17804931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Charter for the Netflix API</a:t>
            </a:r>
            <a:endParaRPr lang="en-US" dirty="0"/>
          </a:p>
        </p:txBody>
      </p:sp>
      <p:sp>
        <p:nvSpPr>
          <p:cNvPr id="3" name="Content Placeholder 2"/>
          <p:cNvSpPr>
            <a:spLocks noGrp="1"/>
          </p:cNvSpPr>
          <p:nvPr>
            <p:ph idx="1"/>
          </p:nvPr>
        </p:nvSpPr>
        <p:spPr/>
        <p:txBody>
          <a:bodyPr>
            <a:normAutofit/>
          </a:bodyPr>
          <a:lstStyle/>
          <a:p>
            <a:pPr marL="1088547" lvl="1" indent="0">
              <a:buNone/>
            </a:pPr>
            <a:endParaRPr lang="en-US" sz="8600" dirty="0" smtClean="0"/>
          </a:p>
          <a:p>
            <a:pPr marL="1088547" lvl="1" indent="0">
              <a:buNone/>
            </a:pPr>
            <a:r>
              <a:rPr lang="en-US" sz="7200" dirty="0" smtClean="0"/>
              <a:t>Expose </a:t>
            </a:r>
            <a:r>
              <a:rPr lang="en-US" sz="7200" dirty="0"/>
              <a:t>Netflix metadata and services to the public developer community to “let 1,000 flowers bloom”.  That community will build rich and exciting new tools and services to improve the value of Netflix to our customers.</a:t>
            </a:r>
          </a:p>
        </p:txBody>
      </p:sp>
    </p:spTree>
    <p:extLst>
      <p:ext uri="{BB962C8B-B14F-4D97-AF65-F5344CB8AC3E}">
        <p14:creationId xmlns:p14="http://schemas.microsoft.com/office/powerpoint/2010/main" val="14420752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0" y="12268200"/>
            <a:ext cx="24384000" cy="1447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solidFill>
                <a:srgbClr val="000000"/>
              </a:solidFill>
              <a:effectLst/>
              <a:latin typeface="GillSans" charset="0"/>
              <a:ea typeface="ヒラギノ角ゴ ProN W3" charset="0"/>
              <a:cs typeface="ヒラギノ角ゴ ProN W3" charset="0"/>
              <a:sym typeface="GillSans" charset="0"/>
            </a:endParaRPr>
          </a:p>
        </p:txBody>
      </p:sp>
      <p:sp>
        <p:nvSpPr>
          <p:cNvPr id="116" name="Rectangle 115"/>
          <p:cNvSpPr/>
          <p:nvPr/>
        </p:nvSpPr>
        <p:spPr>
          <a:xfrm>
            <a:off x="19693998" y="0"/>
            <a:ext cx="4690005" cy="13716000"/>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p>
        </p:txBody>
      </p:sp>
      <p:sp>
        <p:nvSpPr>
          <p:cNvPr id="115" name="Rectangle 114"/>
          <p:cNvSpPr/>
          <p:nvPr/>
        </p:nvSpPr>
        <p:spPr>
          <a:xfrm>
            <a:off x="-1" y="0"/>
            <a:ext cx="19693997" cy="13716000"/>
          </a:xfrm>
          <a:prstGeom prst="rect">
            <a:avLst/>
          </a:prstGeom>
          <a:gradFill flip="none" rotWithShape="1">
            <a:gsLst>
              <a:gs pos="0">
                <a:schemeClr val="accent2">
                  <a:tint val="100000"/>
                  <a:shade val="100000"/>
                  <a:satMod val="130000"/>
                  <a:alpha val="15000"/>
                </a:schemeClr>
              </a:gs>
              <a:gs pos="100000">
                <a:schemeClr val="accent2">
                  <a:tint val="50000"/>
                  <a:shade val="100000"/>
                  <a:satMod val="350000"/>
                  <a:alpha val="15000"/>
                </a:schemeClr>
              </a:gs>
            </a:gsLst>
            <a:lin ang="16200000" scaled="0"/>
            <a:tileRect/>
          </a:gradFill>
          <a:ln>
            <a:noFill/>
          </a:ln>
        </p:spPr>
        <p:style>
          <a:lnRef idx="1">
            <a:schemeClr val="accent2"/>
          </a:lnRef>
          <a:fillRef idx="3">
            <a:schemeClr val="accent2"/>
          </a:fillRef>
          <a:effectRef idx="2">
            <a:schemeClr val="accent2"/>
          </a:effectRef>
          <a:fontRef idx="minor">
            <a:schemeClr val="lt1"/>
          </a:fontRef>
        </p:style>
        <p:txBody>
          <a:bodyPr lIns="217709" tIns="108855" rIns="217709" bIns="108855" rtlCol="0" anchor="ctr"/>
          <a:lstStyle/>
          <a:p>
            <a:pPr algn="ctr"/>
            <a:endParaRPr lang="en-US" dirty="0"/>
          </a:p>
        </p:txBody>
      </p:sp>
      <p:sp>
        <p:nvSpPr>
          <p:cNvPr id="20" name="Oval 19"/>
          <p:cNvSpPr/>
          <p:nvPr/>
        </p:nvSpPr>
        <p:spPr>
          <a:xfrm>
            <a:off x="1219200" y="3190213"/>
            <a:ext cx="3352800" cy="3251814"/>
          </a:xfrm>
          <a:prstGeom prst="ellipse">
            <a:avLst/>
          </a:prstGeom>
        </p:spPr>
        <p:style>
          <a:lnRef idx="1">
            <a:schemeClr val="accent2"/>
          </a:lnRef>
          <a:fillRef idx="3">
            <a:schemeClr val="accent2"/>
          </a:fillRef>
          <a:effectRef idx="2">
            <a:schemeClr val="accent2"/>
          </a:effectRef>
          <a:fontRef idx="minor">
            <a:schemeClr val="lt1"/>
          </a:fontRef>
        </p:style>
        <p:txBody>
          <a:bodyPr lIns="217683" tIns="108843" rIns="217683" bIns="108843" spcCol="0" rtlCol="0" anchor="ctr"/>
          <a:lstStyle/>
          <a:p>
            <a:pPr algn="ctr"/>
            <a:r>
              <a:rPr lang="en-US" sz="2800" dirty="0" smtClean="0"/>
              <a:t>Serialized Metadata</a:t>
            </a:r>
            <a:r>
              <a:rPr lang="en-US" sz="2800" dirty="0"/>
              <a:t> </a:t>
            </a:r>
            <a:r>
              <a:rPr lang="en-US" sz="2800" dirty="0" smtClean="0"/>
              <a:t>Object</a:t>
            </a:r>
          </a:p>
        </p:txBody>
      </p:sp>
      <p:sp>
        <p:nvSpPr>
          <p:cNvPr id="21" name="TextBox 20"/>
          <p:cNvSpPr txBox="1"/>
          <p:nvPr/>
        </p:nvSpPr>
        <p:spPr>
          <a:xfrm>
            <a:off x="8641415" y="12801600"/>
            <a:ext cx="2636185" cy="712279"/>
          </a:xfrm>
          <a:prstGeom prst="rect">
            <a:avLst/>
          </a:prstGeom>
          <a:noFill/>
        </p:spPr>
        <p:txBody>
          <a:bodyPr wrap="none" lIns="217709" tIns="108855" rIns="217709" bIns="108855" rtlCol="0">
            <a:spAutoFit/>
          </a:bodyPr>
          <a:lstStyle/>
          <a:p>
            <a:r>
              <a:rPr lang="en-US" sz="3200" dirty="0" smtClean="0"/>
              <a:t>API SERVERS</a:t>
            </a:r>
            <a:endParaRPr lang="en-US" sz="3200" dirty="0"/>
          </a:p>
        </p:txBody>
      </p:sp>
      <p:sp>
        <p:nvSpPr>
          <p:cNvPr id="35" name="TextBox 34"/>
          <p:cNvSpPr txBox="1"/>
          <p:nvPr/>
        </p:nvSpPr>
        <p:spPr>
          <a:xfrm>
            <a:off x="15088331" y="11876678"/>
            <a:ext cx="3951449" cy="1697164"/>
          </a:xfrm>
          <a:prstGeom prst="rect">
            <a:avLst/>
          </a:prstGeom>
          <a:noFill/>
        </p:spPr>
        <p:txBody>
          <a:bodyPr wrap="none" lIns="217709" tIns="108855" rIns="217709" bIns="108855" rtlCol="0">
            <a:spAutoFit/>
          </a:bodyPr>
          <a:lstStyle/>
          <a:p>
            <a:pPr algn="ctr"/>
            <a:r>
              <a:rPr lang="en-US" sz="3200" dirty="0" smtClean="0"/>
              <a:t>DEDICATED </a:t>
            </a:r>
          </a:p>
          <a:p>
            <a:pPr algn="ctr"/>
            <a:r>
              <a:rPr lang="en-US" sz="3200" dirty="0" smtClean="0"/>
              <a:t>LOCATION ON API</a:t>
            </a:r>
          </a:p>
          <a:p>
            <a:pPr algn="ctr"/>
            <a:r>
              <a:rPr lang="en-US" sz="3200" dirty="0" smtClean="0"/>
              <a:t>FOR CLIENTS</a:t>
            </a:r>
            <a:endParaRPr lang="en-US" sz="3200" dirty="0"/>
          </a:p>
        </p:txBody>
      </p:sp>
      <p:sp>
        <p:nvSpPr>
          <p:cNvPr id="36" name="TextBox 35"/>
          <p:cNvSpPr txBox="1"/>
          <p:nvPr/>
        </p:nvSpPr>
        <p:spPr>
          <a:xfrm>
            <a:off x="20785383" y="12851321"/>
            <a:ext cx="2760417" cy="712279"/>
          </a:xfrm>
          <a:prstGeom prst="rect">
            <a:avLst/>
          </a:prstGeom>
          <a:noFill/>
        </p:spPr>
        <p:txBody>
          <a:bodyPr wrap="none" lIns="217709" tIns="108855" rIns="217709" bIns="108855" rtlCol="0">
            <a:spAutoFit/>
          </a:bodyPr>
          <a:lstStyle/>
          <a:p>
            <a:r>
              <a:rPr lang="en-US" sz="3200" dirty="0" smtClean="0"/>
              <a:t>CLIENT APPS</a:t>
            </a:r>
            <a:endParaRPr lang="en-US" sz="3200" dirty="0"/>
          </a:p>
        </p:txBody>
      </p:sp>
      <p:cxnSp>
        <p:nvCxnSpPr>
          <p:cNvPr id="37" name="Straight Connector 36"/>
          <p:cNvCxnSpPr/>
          <p:nvPr/>
        </p:nvCxnSpPr>
        <p:spPr>
          <a:xfrm>
            <a:off x="19693997" y="7338"/>
            <a:ext cx="0" cy="13716000"/>
          </a:xfrm>
          <a:prstGeom prst="line">
            <a:avLst/>
          </a:prstGeom>
          <a:ln w="1270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4" name="Rectangle 133"/>
          <p:cNvSpPr/>
          <p:nvPr/>
        </p:nvSpPr>
        <p:spPr>
          <a:xfrm>
            <a:off x="6359412" y="5941358"/>
            <a:ext cx="2333037" cy="5377444"/>
          </a:xfrm>
          <a:prstGeom prst="rect">
            <a:avLst/>
          </a:prstGeom>
          <a:solidFill>
            <a:srgbClr val="2E59D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200" dirty="0" smtClean="0"/>
              <a:t>API ENGINE</a:t>
            </a:r>
            <a:endParaRPr lang="en-US" dirty="0"/>
          </a:p>
          <a:p>
            <a:pPr algn="ctr"/>
            <a:endParaRPr lang="en-US" sz="2600" dirty="0" smtClean="0"/>
          </a:p>
          <a:p>
            <a:pPr algn="ctr"/>
            <a:r>
              <a:rPr lang="en-US" sz="2600" dirty="0" smtClean="0"/>
              <a:t>Contract </a:t>
            </a:r>
            <a:r>
              <a:rPr lang="en-US" sz="2600" dirty="0"/>
              <a:t>Data </a:t>
            </a:r>
            <a:r>
              <a:rPr lang="en-US" sz="2600" dirty="0" smtClean="0"/>
              <a:t>Model</a:t>
            </a:r>
            <a:endParaRPr lang="en-US" sz="2600" dirty="0"/>
          </a:p>
        </p:txBody>
      </p:sp>
      <p:sp>
        <p:nvSpPr>
          <p:cNvPr id="2" name="Rectangle 1"/>
          <p:cNvSpPr/>
          <p:nvPr/>
        </p:nvSpPr>
        <p:spPr>
          <a:xfrm>
            <a:off x="20662490" y="2413011"/>
            <a:ext cx="2818397" cy="8884606"/>
          </a:xfrm>
          <a:prstGeom prst="rect">
            <a:avLst/>
          </a:prstGeom>
          <a:solidFill>
            <a:srgbClr val="2E59D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200" dirty="0" smtClean="0"/>
              <a:t>CLIENT APP</a:t>
            </a:r>
            <a:endParaRPr lang="en-US" sz="3200" dirty="0"/>
          </a:p>
        </p:txBody>
      </p:sp>
      <p:sp>
        <p:nvSpPr>
          <p:cNvPr id="3" name="Rectangle 2"/>
          <p:cNvSpPr/>
          <p:nvPr/>
        </p:nvSpPr>
        <p:spPr>
          <a:xfrm>
            <a:off x="10478006" y="2413010"/>
            <a:ext cx="2850693" cy="8884608"/>
          </a:xfrm>
          <a:prstGeom prst="rect">
            <a:avLst/>
          </a:prstGeom>
          <a:solidFill>
            <a:srgbClr val="2E59D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p>
        </p:txBody>
      </p:sp>
      <p:sp>
        <p:nvSpPr>
          <p:cNvPr id="4" name="Rectangle 3"/>
          <p:cNvSpPr/>
          <p:nvPr/>
        </p:nvSpPr>
        <p:spPr>
          <a:xfrm>
            <a:off x="10882773" y="2843407"/>
            <a:ext cx="2069632" cy="1241778"/>
          </a:xfrm>
          <a:prstGeom prst="rect">
            <a:avLst/>
          </a:prstGeom>
        </p:spPr>
        <p:style>
          <a:lnRef idx="1">
            <a:schemeClr val="accent4"/>
          </a:lnRef>
          <a:fillRef idx="2">
            <a:schemeClr val="accent4"/>
          </a:fillRef>
          <a:effectRef idx="1">
            <a:schemeClr val="accent4"/>
          </a:effectRef>
          <a:fontRef idx="minor">
            <a:schemeClr val="dk1"/>
          </a:fontRef>
        </p:style>
        <p:txBody>
          <a:bodyPr lIns="217709" tIns="108855" rIns="217709" bIns="108855" rtlCol="0" anchor="ctr"/>
          <a:lstStyle/>
          <a:p>
            <a:pPr algn="ctr"/>
            <a:r>
              <a:rPr lang="en-US" sz="2400" dirty="0" smtClean="0"/>
              <a:t>REQUEST WRAPPER</a:t>
            </a:r>
            <a:endParaRPr lang="en-US" sz="2400" dirty="0"/>
          </a:p>
          <a:p>
            <a:pPr algn="ctr"/>
            <a:r>
              <a:rPr lang="en-US" sz="2400" dirty="0"/>
              <a:t>HANDLER</a:t>
            </a:r>
          </a:p>
        </p:txBody>
      </p:sp>
      <p:sp>
        <p:nvSpPr>
          <p:cNvPr id="42" name="Rectangle 41"/>
          <p:cNvSpPr/>
          <p:nvPr/>
        </p:nvSpPr>
        <p:spPr>
          <a:xfrm>
            <a:off x="10882773" y="7620000"/>
            <a:ext cx="2069632" cy="1447800"/>
          </a:xfrm>
          <a:prstGeom prst="rect">
            <a:avLst/>
          </a:prstGeom>
        </p:spPr>
        <p:style>
          <a:lnRef idx="1">
            <a:schemeClr val="dk1"/>
          </a:lnRef>
          <a:fillRef idx="3">
            <a:schemeClr val="dk1"/>
          </a:fillRef>
          <a:effectRef idx="2">
            <a:schemeClr val="dk1"/>
          </a:effectRef>
          <a:fontRef idx="minor">
            <a:schemeClr val="lt1"/>
          </a:fontRef>
        </p:style>
        <p:txBody>
          <a:bodyPr lIns="217709" tIns="108855" rIns="217709" bIns="108855" rtlCol="0" anchor="ctr"/>
          <a:lstStyle/>
          <a:p>
            <a:pPr algn="ctr"/>
            <a:r>
              <a:rPr lang="en-US" sz="2200" dirty="0" smtClean="0"/>
              <a:t>RESPONSE WRAPPER</a:t>
            </a:r>
            <a:endParaRPr lang="en-US" sz="2200" dirty="0"/>
          </a:p>
          <a:p>
            <a:pPr algn="ctr"/>
            <a:r>
              <a:rPr lang="en-US" sz="2200" dirty="0"/>
              <a:t>HANDLER</a:t>
            </a:r>
          </a:p>
        </p:txBody>
      </p:sp>
      <p:sp>
        <p:nvSpPr>
          <p:cNvPr id="5" name="TextBox 4"/>
          <p:cNvSpPr txBox="1"/>
          <p:nvPr/>
        </p:nvSpPr>
        <p:spPr>
          <a:xfrm>
            <a:off x="10973180" y="9481914"/>
            <a:ext cx="1865842" cy="1327832"/>
          </a:xfrm>
          <a:prstGeom prst="rect">
            <a:avLst/>
          </a:prstGeom>
          <a:noFill/>
        </p:spPr>
        <p:txBody>
          <a:bodyPr wrap="none" lIns="217709" tIns="108855" rIns="217709" bIns="108855" rtlCol="0">
            <a:spAutoFit/>
          </a:bodyPr>
          <a:lstStyle/>
          <a:p>
            <a:pPr algn="ctr"/>
            <a:r>
              <a:rPr lang="en-US" sz="2400" dirty="0" smtClean="0">
                <a:solidFill>
                  <a:schemeClr val="bg1"/>
                </a:solidFill>
              </a:rPr>
              <a:t>REQUEST </a:t>
            </a:r>
          </a:p>
          <a:p>
            <a:pPr algn="ctr"/>
            <a:r>
              <a:rPr lang="en-US" sz="2400" dirty="0" smtClean="0">
                <a:solidFill>
                  <a:schemeClr val="bg1"/>
                </a:solidFill>
              </a:rPr>
              <a:t>RESPONSE </a:t>
            </a:r>
          </a:p>
          <a:p>
            <a:pPr algn="ctr"/>
            <a:r>
              <a:rPr lang="en-US" sz="2400" dirty="0" smtClean="0">
                <a:solidFill>
                  <a:schemeClr val="bg1"/>
                </a:solidFill>
              </a:rPr>
              <a:t>HANDLER</a:t>
            </a:r>
            <a:endParaRPr lang="en-US" sz="2400" dirty="0">
              <a:solidFill>
                <a:schemeClr val="bg1"/>
              </a:solidFill>
            </a:endParaRPr>
          </a:p>
        </p:txBody>
      </p:sp>
      <p:sp>
        <p:nvSpPr>
          <p:cNvPr id="6" name="Rectangle 5"/>
          <p:cNvSpPr/>
          <p:nvPr/>
        </p:nvSpPr>
        <p:spPr>
          <a:xfrm>
            <a:off x="737907" y="8211538"/>
            <a:ext cx="4346491" cy="3107264"/>
          </a:xfrm>
          <a:prstGeom prst="rect">
            <a:avLst/>
          </a:prstGeom>
          <a:solidFill>
            <a:srgbClr val="2E59D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3200" dirty="0" smtClean="0"/>
              <a:t>DEPENDENCIES</a:t>
            </a:r>
          </a:p>
          <a:p>
            <a:pPr algn="ctr"/>
            <a:endParaRPr lang="en-US" dirty="0"/>
          </a:p>
          <a:p>
            <a:pPr algn="ctr"/>
            <a:r>
              <a:rPr lang="en-US" sz="2600" dirty="0" smtClean="0"/>
              <a:t>Dependency </a:t>
            </a:r>
            <a:r>
              <a:rPr lang="en-US" sz="2600" dirty="0"/>
              <a:t>Management to Populate </a:t>
            </a:r>
            <a:r>
              <a:rPr lang="en-US" sz="2600" dirty="0" err="1" smtClean="0"/>
              <a:t>Metdata</a:t>
            </a:r>
            <a:r>
              <a:rPr lang="en-US" sz="2600" dirty="0" smtClean="0"/>
              <a:t> Object</a:t>
            </a:r>
            <a:endParaRPr lang="en-US" sz="2600" dirty="0"/>
          </a:p>
        </p:txBody>
      </p:sp>
      <p:cxnSp>
        <p:nvCxnSpPr>
          <p:cNvPr id="43" name="Straight Arrow Connector 42"/>
          <p:cNvCxnSpPr>
            <a:stCxn id="6" idx="0"/>
            <a:endCxn id="20" idx="4"/>
          </p:cNvCxnSpPr>
          <p:nvPr/>
        </p:nvCxnSpPr>
        <p:spPr>
          <a:xfrm flipH="1" flipV="1">
            <a:off x="2895600" y="6442027"/>
            <a:ext cx="15553" cy="1769511"/>
          </a:xfrm>
          <a:prstGeom prst="straightConnector1">
            <a:avLst/>
          </a:prstGeom>
          <a:ln w="38100" cmpd="sng">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6912155" y="3189133"/>
            <a:ext cx="2069632" cy="1241778"/>
          </a:xfrm>
          <a:prstGeom prst="rect">
            <a:avLst/>
          </a:prstGeom>
        </p:spPr>
        <p:style>
          <a:lnRef idx="1">
            <a:schemeClr val="accent4"/>
          </a:lnRef>
          <a:fillRef idx="2">
            <a:schemeClr val="accent4"/>
          </a:fillRef>
          <a:effectRef idx="1">
            <a:schemeClr val="accent4"/>
          </a:effectRef>
          <a:fontRef idx="minor">
            <a:schemeClr val="dk1"/>
          </a:fontRef>
        </p:style>
        <p:txBody>
          <a:bodyPr lIns="217709" tIns="108855" rIns="217709" bIns="108855" rtlCol="0" anchor="ctr"/>
          <a:lstStyle/>
          <a:p>
            <a:pPr algn="ctr"/>
            <a:r>
              <a:rPr lang="en-US" sz="2400" dirty="0"/>
              <a:t>REQUEST WRAPPER</a:t>
            </a:r>
          </a:p>
        </p:txBody>
      </p:sp>
      <p:sp>
        <p:nvSpPr>
          <p:cNvPr id="51" name="Rectangle 50"/>
          <p:cNvSpPr/>
          <p:nvPr/>
        </p:nvSpPr>
        <p:spPr>
          <a:xfrm>
            <a:off x="6588720" y="2956285"/>
            <a:ext cx="2069632" cy="1241778"/>
          </a:xfrm>
          <a:prstGeom prst="rect">
            <a:avLst/>
          </a:prstGeom>
        </p:spPr>
        <p:style>
          <a:lnRef idx="1">
            <a:schemeClr val="accent4"/>
          </a:lnRef>
          <a:fillRef idx="2">
            <a:schemeClr val="accent4"/>
          </a:fillRef>
          <a:effectRef idx="1">
            <a:schemeClr val="accent4"/>
          </a:effectRef>
          <a:fontRef idx="minor">
            <a:schemeClr val="dk1"/>
          </a:fontRef>
        </p:style>
        <p:txBody>
          <a:bodyPr lIns="217709" tIns="108855" rIns="217709" bIns="108855" rtlCol="0" anchor="ctr"/>
          <a:lstStyle/>
          <a:p>
            <a:pPr algn="ctr"/>
            <a:r>
              <a:rPr lang="en-US" sz="2400" dirty="0"/>
              <a:t>REQUEST WRAPPER</a:t>
            </a:r>
          </a:p>
        </p:txBody>
      </p:sp>
      <p:sp>
        <p:nvSpPr>
          <p:cNvPr id="49" name="Rectangle 48"/>
          <p:cNvSpPr/>
          <p:nvPr/>
        </p:nvSpPr>
        <p:spPr>
          <a:xfrm>
            <a:off x="6250091" y="2659963"/>
            <a:ext cx="2069632" cy="1241778"/>
          </a:xfrm>
          <a:prstGeom prst="rect">
            <a:avLst/>
          </a:prstGeom>
        </p:spPr>
        <p:style>
          <a:lnRef idx="1">
            <a:schemeClr val="accent4"/>
          </a:lnRef>
          <a:fillRef idx="2">
            <a:schemeClr val="accent4"/>
          </a:fillRef>
          <a:effectRef idx="1">
            <a:schemeClr val="accent4"/>
          </a:effectRef>
          <a:fontRef idx="minor">
            <a:schemeClr val="dk1"/>
          </a:fontRef>
        </p:style>
        <p:txBody>
          <a:bodyPr lIns="217709" tIns="108855" rIns="217709" bIns="108855" rtlCol="0" anchor="ctr"/>
          <a:lstStyle/>
          <a:p>
            <a:pPr algn="ctr"/>
            <a:r>
              <a:rPr lang="en-US" sz="2400" dirty="0"/>
              <a:t>REQUEST WRAPPER</a:t>
            </a:r>
          </a:p>
        </p:txBody>
      </p:sp>
      <p:cxnSp>
        <p:nvCxnSpPr>
          <p:cNvPr id="54" name="Straight Arrow Connector 53"/>
          <p:cNvCxnSpPr/>
          <p:nvPr/>
        </p:nvCxnSpPr>
        <p:spPr>
          <a:xfrm flipH="1">
            <a:off x="8981788" y="3733800"/>
            <a:ext cx="1457612" cy="6606"/>
          </a:xfrm>
          <a:prstGeom prst="straightConnector1">
            <a:avLst/>
          </a:prstGeom>
          <a:ln w="38100" cmpd="sng">
            <a:solidFill>
              <a:srgbClr val="FF0000"/>
            </a:solidFill>
            <a:headEnd type="none" w="lg" len="lg"/>
            <a:tailEnd type="arrow" w="lg" len="lg"/>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7563556" y="4560722"/>
            <a:ext cx="756168" cy="1380636"/>
          </a:xfrm>
          <a:prstGeom prst="straightConnector1">
            <a:avLst/>
          </a:prstGeom>
          <a:ln w="38100" cmpd="sng">
            <a:solidFill>
              <a:srgbClr val="FF0000"/>
            </a:solidFill>
            <a:prstDash val="sysDash"/>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6588720" y="4560722"/>
            <a:ext cx="937211" cy="1380636"/>
          </a:xfrm>
          <a:prstGeom prst="straightConnector1">
            <a:avLst/>
          </a:prstGeom>
          <a:ln w="38100" cmpd="sng">
            <a:solidFill>
              <a:srgbClr val="FF0000"/>
            </a:solidFill>
            <a:prstDash val="sysDash"/>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134" idx="0"/>
          </p:cNvCxnSpPr>
          <p:nvPr/>
        </p:nvCxnSpPr>
        <p:spPr>
          <a:xfrm>
            <a:off x="7525931" y="4430910"/>
            <a:ext cx="0" cy="1510448"/>
          </a:xfrm>
          <a:prstGeom prst="straightConnector1">
            <a:avLst/>
          </a:prstGeom>
          <a:ln w="38100" cmpd="sng">
            <a:solidFill>
              <a:srgbClr val="FF0000"/>
            </a:solidFill>
            <a:prstDash val="solid"/>
            <a:headEnd type="none"/>
            <a:tailEnd type="arrow" w="lg" len="lg"/>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15931947" y="10214423"/>
            <a:ext cx="2069632" cy="1241778"/>
          </a:xfrm>
          <a:prstGeom prst="rect">
            <a:avLst/>
          </a:prstGeom>
        </p:spPr>
        <p:style>
          <a:lnRef idx="1">
            <a:schemeClr val="dk1"/>
          </a:lnRef>
          <a:fillRef idx="3">
            <a:schemeClr val="dk1"/>
          </a:fillRef>
          <a:effectRef idx="2">
            <a:schemeClr val="dk1"/>
          </a:effectRef>
          <a:fontRef idx="minor">
            <a:schemeClr val="lt1"/>
          </a:fontRef>
        </p:style>
        <p:txBody>
          <a:bodyPr lIns="217709" tIns="108855" rIns="217709" bIns="108855" rtlCol="0" anchor="ctr"/>
          <a:lstStyle/>
          <a:p>
            <a:pPr algn="ctr"/>
            <a:r>
              <a:rPr lang="en-US" sz="2000" dirty="0" smtClean="0"/>
              <a:t>CUSTOM </a:t>
            </a:r>
            <a:r>
              <a:rPr lang="en-US" sz="2000" dirty="0"/>
              <a:t>RESPONSEWRAPPER</a:t>
            </a:r>
          </a:p>
        </p:txBody>
      </p:sp>
      <p:sp>
        <p:nvSpPr>
          <p:cNvPr id="77" name="Rectangle 76"/>
          <p:cNvSpPr/>
          <p:nvPr/>
        </p:nvSpPr>
        <p:spPr>
          <a:xfrm>
            <a:off x="15931947" y="8599003"/>
            <a:ext cx="2069632" cy="1241778"/>
          </a:xfrm>
          <a:prstGeom prst="rect">
            <a:avLst/>
          </a:prstGeom>
        </p:spPr>
        <p:style>
          <a:lnRef idx="1">
            <a:schemeClr val="dk1"/>
          </a:lnRef>
          <a:fillRef idx="3">
            <a:schemeClr val="dk1"/>
          </a:fillRef>
          <a:effectRef idx="2">
            <a:schemeClr val="dk1"/>
          </a:effectRef>
          <a:fontRef idx="minor">
            <a:schemeClr val="lt1"/>
          </a:fontRef>
        </p:style>
        <p:txBody>
          <a:bodyPr lIns="217709" tIns="108855" rIns="217709" bIns="108855" rtlCol="0" anchor="ctr"/>
          <a:lstStyle/>
          <a:p>
            <a:pPr algn="ctr"/>
            <a:r>
              <a:rPr lang="en-US" sz="2000" dirty="0"/>
              <a:t>CUSTOM RESPONSEWRAPPER</a:t>
            </a:r>
          </a:p>
        </p:txBody>
      </p:sp>
      <p:cxnSp>
        <p:nvCxnSpPr>
          <p:cNvPr id="80" name="Straight Arrow Connector 79"/>
          <p:cNvCxnSpPr/>
          <p:nvPr/>
        </p:nvCxnSpPr>
        <p:spPr>
          <a:xfrm flipV="1">
            <a:off x="13335000" y="7605582"/>
            <a:ext cx="2596947" cy="700218"/>
          </a:xfrm>
          <a:prstGeom prst="straightConnector1">
            <a:avLst/>
          </a:prstGeom>
          <a:ln w="38100" cmpd="sng">
            <a:solidFill>
              <a:schemeClr val="tx1"/>
            </a:solidFill>
            <a:prstDash val="sysDash"/>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13366328" y="3758174"/>
            <a:ext cx="7296160" cy="0"/>
          </a:xfrm>
          <a:prstGeom prst="straightConnector1">
            <a:avLst/>
          </a:prstGeom>
          <a:ln w="38100" cap="flat" cmpd="sng">
            <a:solidFill>
              <a:srgbClr val="FF0000"/>
            </a:solidFill>
            <a:bevel/>
            <a:headEnd type="none" w="lg" len="lg"/>
            <a:tailEnd type="arrow" w="lg" len="lg"/>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stCxn id="78" idx="3"/>
          </p:cNvCxnSpPr>
          <p:nvPr/>
        </p:nvCxnSpPr>
        <p:spPr>
          <a:xfrm flipV="1">
            <a:off x="18001580" y="10835311"/>
            <a:ext cx="2660909" cy="2"/>
          </a:xfrm>
          <a:prstGeom prst="straightConnector1">
            <a:avLst/>
          </a:prstGeom>
          <a:ln w="38100" cmpd="sng">
            <a:solidFill>
              <a:schemeClr val="tx1"/>
            </a:solidFill>
            <a:prstDash val="sysDash"/>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a:off x="14374518" y="0"/>
            <a:ext cx="188149" cy="13716000"/>
          </a:xfrm>
          <a:prstGeom prst="line">
            <a:avLst/>
          </a:prstGeom>
          <a:ln>
            <a:solidFill>
              <a:schemeClr val="accent2">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endCxn id="77" idx="1"/>
          </p:cNvCxnSpPr>
          <p:nvPr/>
        </p:nvCxnSpPr>
        <p:spPr>
          <a:xfrm>
            <a:off x="13335000" y="8305800"/>
            <a:ext cx="2596947" cy="914092"/>
          </a:xfrm>
          <a:prstGeom prst="straightConnector1">
            <a:avLst/>
          </a:prstGeom>
          <a:ln w="38100" cmpd="sng">
            <a:solidFill>
              <a:schemeClr val="tx1"/>
            </a:solidFill>
            <a:prstDash val="sysDash"/>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endCxn id="78" idx="1"/>
          </p:cNvCxnSpPr>
          <p:nvPr/>
        </p:nvCxnSpPr>
        <p:spPr>
          <a:xfrm>
            <a:off x="13335000" y="8305800"/>
            <a:ext cx="2596947" cy="2529512"/>
          </a:xfrm>
          <a:prstGeom prst="straightConnector1">
            <a:avLst/>
          </a:prstGeom>
          <a:ln w="38100" cmpd="sng">
            <a:solidFill>
              <a:schemeClr val="tx1"/>
            </a:solidFill>
            <a:prstDash val="sysDash"/>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77" idx="3"/>
          </p:cNvCxnSpPr>
          <p:nvPr/>
        </p:nvCxnSpPr>
        <p:spPr>
          <a:xfrm>
            <a:off x="18001580" y="9219892"/>
            <a:ext cx="2660909" cy="0"/>
          </a:xfrm>
          <a:prstGeom prst="straightConnector1">
            <a:avLst/>
          </a:prstGeom>
          <a:ln w="38100" cmpd="sng">
            <a:solidFill>
              <a:schemeClr val="tx1"/>
            </a:solidFill>
            <a:prstDash val="sysDash"/>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18001580" y="7605582"/>
            <a:ext cx="2660909" cy="0"/>
          </a:xfrm>
          <a:prstGeom prst="straightConnector1">
            <a:avLst/>
          </a:prstGeom>
          <a:ln w="38100" cmpd="sng">
            <a:solidFill>
              <a:schemeClr val="tx1"/>
            </a:solidFill>
            <a:prstDash val="sysDash"/>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 idx="1"/>
          </p:cNvCxnSpPr>
          <p:nvPr/>
        </p:nvCxnSpPr>
        <p:spPr>
          <a:xfrm flipH="1">
            <a:off x="8692448" y="6855315"/>
            <a:ext cx="1785557" cy="2686"/>
          </a:xfrm>
          <a:prstGeom prst="straightConnector1">
            <a:avLst/>
          </a:prstGeom>
          <a:ln w="38100" cmpd="sng">
            <a:solidFill>
              <a:srgbClr val="FF0000"/>
            </a:solidFill>
            <a:headEnd type="none" w="lg" len="lg"/>
            <a:tailEnd type="arrow" w="lg" len="lg"/>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flipV="1">
            <a:off x="8692449" y="8368206"/>
            <a:ext cx="1823151" cy="13794"/>
          </a:xfrm>
          <a:prstGeom prst="straightConnector1">
            <a:avLst/>
          </a:prstGeom>
          <a:ln w="38100" cmpd="sng">
            <a:solidFill>
              <a:schemeClr val="tx1"/>
            </a:solidFill>
            <a:headEnd type="arrow" w="lg" len="lg"/>
            <a:tailEnd type="non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5105400" y="9121790"/>
            <a:ext cx="1250190" cy="22210"/>
          </a:xfrm>
          <a:prstGeom prst="straightConnector1">
            <a:avLst/>
          </a:prstGeom>
          <a:ln w="38100" cmpd="sng">
            <a:solidFill>
              <a:srgbClr val="FF0000"/>
            </a:solidFill>
            <a:headEnd type="none" w="lg" len="lg"/>
            <a:tailEnd type="arrow" w="lg" len="lg"/>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flipV="1">
            <a:off x="4114800" y="5943600"/>
            <a:ext cx="2209800" cy="1066800"/>
          </a:xfrm>
          <a:prstGeom prst="straightConnector1">
            <a:avLst/>
          </a:prstGeom>
          <a:ln w="38100" cmpd="sng">
            <a:solidFill>
              <a:schemeClr val="tx1"/>
            </a:solidFill>
            <a:headEnd type="arrow" w="lg" len="lg"/>
            <a:tailEnd type="non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87082" y="268565"/>
            <a:ext cx="5448141" cy="1697164"/>
          </a:xfrm>
          <a:prstGeom prst="rect">
            <a:avLst/>
          </a:prstGeom>
          <a:noFill/>
        </p:spPr>
        <p:txBody>
          <a:bodyPr wrap="square" lIns="217709" tIns="108855" rIns="217709" bIns="108855" rtlCol="0">
            <a:spAutoFit/>
          </a:bodyPr>
          <a:lstStyle/>
          <a:p>
            <a:pPr algn="ctr"/>
            <a:r>
              <a:rPr lang="en-US" sz="3200" b="1" dirty="0" smtClean="0">
                <a:solidFill>
                  <a:srgbClr val="008000"/>
                </a:solidFill>
              </a:rPr>
              <a:t>Generates </a:t>
            </a:r>
          </a:p>
          <a:p>
            <a:pPr algn="ctr"/>
            <a:r>
              <a:rPr lang="en-US" sz="3200" b="1" dirty="0" smtClean="0">
                <a:solidFill>
                  <a:srgbClr val="008000"/>
                </a:solidFill>
              </a:rPr>
              <a:t>List of IDs and Returns All Metadata for Each</a:t>
            </a:r>
            <a:endParaRPr lang="en-US" sz="3200" b="1" dirty="0">
              <a:solidFill>
                <a:srgbClr val="008000"/>
              </a:solidFill>
            </a:endParaRPr>
          </a:p>
        </p:txBody>
      </p:sp>
      <p:cxnSp>
        <p:nvCxnSpPr>
          <p:cNvPr id="40" name="Straight Connector 39"/>
          <p:cNvCxnSpPr/>
          <p:nvPr/>
        </p:nvCxnSpPr>
        <p:spPr>
          <a:xfrm flipH="1">
            <a:off x="5587424" y="7338"/>
            <a:ext cx="188149" cy="1371600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4490843" y="102898"/>
            <a:ext cx="5081024" cy="1697164"/>
          </a:xfrm>
          <a:prstGeom prst="rect">
            <a:avLst/>
          </a:prstGeom>
          <a:noFill/>
        </p:spPr>
        <p:txBody>
          <a:bodyPr wrap="square" lIns="217709" tIns="108855" rIns="217709" bIns="108855" rtlCol="0">
            <a:spAutoFit/>
          </a:bodyPr>
          <a:lstStyle/>
          <a:p>
            <a:pPr algn="ctr"/>
            <a:r>
              <a:rPr lang="en-US" sz="3200" b="1" dirty="0" smtClean="0"/>
              <a:t>Wrappers Manipulate Metadata for Each Title Returned</a:t>
            </a:r>
            <a:endParaRPr lang="en-US" sz="3200" b="1" dirty="0"/>
          </a:p>
        </p:txBody>
      </p:sp>
      <p:sp>
        <p:nvSpPr>
          <p:cNvPr id="46" name="Rectangle 45"/>
          <p:cNvSpPr/>
          <p:nvPr/>
        </p:nvSpPr>
        <p:spPr>
          <a:xfrm>
            <a:off x="15931947" y="5345821"/>
            <a:ext cx="2069632" cy="1241778"/>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lIns="217709" tIns="108855" rIns="217709" bIns="108855" rtlCol="0" anchor="ctr"/>
          <a:lstStyle/>
          <a:p>
            <a:pPr algn="ctr"/>
            <a:r>
              <a:rPr lang="en-US" sz="2000" dirty="0" smtClean="0"/>
              <a:t>DEFAULT</a:t>
            </a:r>
            <a:endParaRPr lang="en-US" sz="2000" dirty="0"/>
          </a:p>
          <a:p>
            <a:pPr algn="ctr"/>
            <a:r>
              <a:rPr lang="en-US" sz="2000" dirty="0"/>
              <a:t>RESPONSEWRAPPER</a:t>
            </a:r>
          </a:p>
        </p:txBody>
      </p:sp>
      <p:cxnSp>
        <p:nvCxnSpPr>
          <p:cNvPr id="47" name="Straight Arrow Connector 46"/>
          <p:cNvCxnSpPr>
            <a:endCxn id="46" idx="1"/>
          </p:cNvCxnSpPr>
          <p:nvPr/>
        </p:nvCxnSpPr>
        <p:spPr>
          <a:xfrm flipV="1">
            <a:off x="13335000" y="5966710"/>
            <a:ext cx="2596947" cy="2339090"/>
          </a:xfrm>
          <a:prstGeom prst="straightConnector1">
            <a:avLst/>
          </a:prstGeom>
          <a:ln w="38100" cmpd="sng">
            <a:solidFill>
              <a:schemeClr val="tx1"/>
            </a:solidFill>
            <a:prstDash val="sysDash"/>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6" idx="3"/>
          </p:cNvCxnSpPr>
          <p:nvPr/>
        </p:nvCxnSpPr>
        <p:spPr>
          <a:xfrm>
            <a:off x="18001580" y="5966710"/>
            <a:ext cx="2660909" cy="0"/>
          </a:xfrm>
          <a:prstGeom prst="straightConnector1">
            <a:avLst/>
          </a:prstGeom>
          <a:ln w="38100" cmpd="sng">
            <a:solidFill>
              <a:schemeClr val="tx1"/>
            </a:solidFill>
            <a:prstDash val="sysDash"/>
            <a:headEnd type="none"/>
            <a:tailEnd type="arrow" w="lg" len="lg"/>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15925800" y="6934200"/>
            <a:ext cx="2069632" cy="1241778"/>
          </a:xfrm>
          <a:prstGeom prst="rect">
            <a:avLst/>
          </a:prstGeom>
        </p:spPr>
        <p:style>
          <a:lnRef idx="1">
            <a:schemeClr val="dk1"/>
          </a:lnRef>
          <a:fillRef idx="3">
            <a:schemeClr val="dk1"/>
          </a:fillRef>
          <a:effectRef idx="2">
            <a:schemeClr val="dk1"/>
          </a:effectRef>
          <a:fontRef idx="minor">
            <a:schemeClr val="lt1"/>
          </a:fontRef>
        </p:style>
        <p:txBody>
          <a:bodyPr lIns="217709" tIns="108855" rIns="217709" bIns="108855" rtlCol="0" anchor="ctr"/>
          <a:lstStyle/>
          <a:p>
            <a:pPr algn="ctr"/>
            <a:r>
              <a:rPr lang="en-US" sz="2000" dirty="0"/>
              <a:t>CUSTOM RESPONSEWRAPPER</a:t>
            </a:r>
          </a:p>
        </p:txBody>
      </p:sp>
    </p:spTree>
    <p:extLst>
      <p:ext uri="{BB962C8B-B14F-4D97-AF65-F5344CB8AC3E}">
        <p14:creationId xmlns:p14="http://schemas.microsoft.com/office/powerpoint/2010/main" val="40429945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3321" b="10054"/>
          <a:stretch/>
        </p:blipFill>
        <p:spPr>
          <a:xfrm>
            <a:off x="990600" y="73559"/>
            <a:ext cx="21564600" cy="12385593"/>
          </a:xfrm>
          <a:prstGeom prst="rect">
            <a:avLst/>
          </a:prstGeom>
        </p:spPr>
      </p:pic>
    </p:spTree>
    <p:extLst>
      <p:ext uri="{BB962C8B-B14F-4D97-AF65-F5344CB8AC3E}">
        <p14:creationId xmlns:p14="http://schemas.microsoft.com/office/powerpoint/2010/main" val="1502202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Ideas for the API Redesign</a:t>
            </a:r>
            <a:endParaRPr lang="en-US" dirty="0"/>
          </a:p>
        </p:txBody>
      </p:sp>
      <p:sp>
        <p:nvSpPr>
          <p:cNvPr id="3" name="Content Placeholder 2"/>
          <p:cNvSpPr>
            <a:spLocks noGrp="1"/>
          </p:cNvSpPr>
          <p:nvPr>
            <p:ph idx="1"/>
          </p:nvPr>
        </p:nvSpPr>
        <p:spPr>
          <a:xfrm>
            <a:off x="457200" y="1574800"/>
            <a:ext cx="23329900" cy="10922000"/>
          </a:xfrm>
        </p:spPr>
        <p:txBody>
          <a:bodyPr>
            <a:normAutofit lnSpcReduction="10000"/>
          </a:bodyPr>
          <a:lstStyle/>
          <a:p>
            <a:endParaRPr lang="en-US" dirty="0" smtClean="0"/>
          </a:p>
          <a:p>
            <a:r>
              <a:rPr lang="en-US" sz="6000" dirty="0" smtClean="0"/>
              <a:t>Custom endpoints for appropriate screens on appropriate devices</a:t>
            </a:r>
          </a:p>
          <a:p>
            <a:pPr lvl="1"/>
            <a:r>
              <a:rPr lang="en-US" dirty="0" smtClean="0"/>
              <a:t>Brings complexity to the server</a:t>
            </a:r>
          </a:p>
          <a:p>
            <a:pPr lvl="1"/>
            <a:r>
              <a:rPr lang="en-US" dirty="0" smtClean="0"/>
              <a:t>Limits network transactions costs</a:t>
            </a:r>
          </a:p>
          <a:p>
            <a:pPr lvl="1"/>
            <a:r>
              <a:rPr lang="en-US" dirty="0" smtClean="0"/>
              <a:t>Limits byte size on payload</a:t>
            </a:r>
          </a:p>
          <a:p>
            <a:r>
              <a:rPr lang="en-US" sz="6000" dirty="0"/>
              <a:t>Give power of custom endpoints to device development </a:t>
            </a:r>
            <a:r>
              <a:rPr lang="en-US" sz="6000" dirty="0" smtClean="0"/>
              <a:t>teams</a:t>
            </a:r>
          </a:p>
          <a:p>
            <a:pPr lvl="1"/>
            <a:r>
              <a:rPr lang="en-US" dirty="0" smtClean="0"/>
              <a:t>Allows them to be more nimble</a:t>
            </a:r>
          </a:p>
          <a:p>
            <a:pPr lvl="1"/>
            <a:r>
              <a:rPr lang="en-US" dirty="0" smtClean="0"/>
              <a:t>Minimizes (or removes?) versioning needs at the formatting level</a:t>
            </a:r>
            <a:endParaRPr lang="en-US" dirty="0"/>
          </a:p>
          <a:p>
            <a:r>
              <a:rPr lang="en-US" sz="6000" dirty="0" smtClean="0"/>
              <a:t>Maintain native API for generic requests</a:t>
            </a:r>
          </a:p>
          <a:p>
            <a:pPr lvl="1"/>
            <a:r>
              <a:rPr lang="en-US" dirty="0" smtClean="0"/>
              <a:t>Should handle majority of distinct queries, but minority of requests</a:t>
            </a:r>
          </a:p>
          <a:p>
            <a:pPr lvl="1"/>
            <a:r>
              <a:rPr lang="en-US" dirty="0" smtClean="0"/>
              <a:t>Also to be exposed to public developers</a:t>
            </a:r>
          </a:p>
          <a:p>
            <a:r>
              <a:rPr lang="en-US" sz="6000" dirty="0" smtClean="0"/>
              <a:t>Isolate tiers of system and technology based on job</a:t>
            </a:r>
          </a:p>
          <a:p>
            <a:pPr lvl="1"/>
            <a:r>
              <a:rPr lang="en-US" dirty="0" smtClean="0"/>
              <a:t>Formatting tier may be in lighter-weight language (like </a:t>
            </a:r>
            <a:r>
              <a:rPr lang="en-US" dirty="0" err="1" smtClean="0"/>
              <a:t>Scala</a:t>
            </a:r>
            <a:r>
              <a:rPr lang="en-US" dirty="0" smtClean="0"/>
              <a:t>, Grails, etc.)</a:t>
            </a:r>
          </a:p>
        </p:txBody>
      </p:sp>
    </p:spTree>
    <p:extLst>
      <p:ext uri="{BB962C8B-B14F-4D97-AF65-F5344CB8AC3E}">
        <p14:creationId xmlns:p14="http://schemas.microsoft.com/office/powerpoint/2010/main" val="28399252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with This Approach</a:t>
            </a:r>
            <a:endParaRPr lang="en-US" dirty="0"/>
          </a:p>
        </p:txBody>
      </p:sp>
      <p:sp>
        <p:nvSpPr>
          <p:cNvPr id="3" name="Content Placeholder 2"/>
          <p:cNvSpPr>
            <a:spLocks noGrp="1"/>
          </p:cNvSpPr>
          <p:nvPr>
            <p:ph idx="1"/>
          </p:nvPr>
        </p:nvSpPr>
        <p:spPr>
          <a:xfrm>
            <a:off x="457200" y="1574800"/>
            <a:ext cx="23329900" cy="10922000"/>
          </a:xfrm>
        </p:spPr>
        <p:txBody>
          <a:bodyPr>
            <a:normAutofit/>
          </a:bodyPr>
          <a:lstStyle/>
          <a:p>
            <a:endParaRPr lang="en-US" dirty="0" smtClean="0"/>
          </a:p>
          <a:p>
            <a:r>
              <a:rPr lang="en-US" sz="6000" dirty="0" smtClean="0"/>
              <a:t>Isolation</a:t>
            </a:r>
          </a:p>
          <a:p>
            <a:pPr lvl="1"/>
            <a:r>
              <a:rPr lang="en-US" dirty="0" smtClean="0"/>
              <a:t>Problems with a formatting script are isolated to that UI</a:t>
            </a:r>
          </a:p>
          <a:p>
            <a:r>
              <a:rPr lang="en-US" sz="6000" dirty="0" smtClean="0"/>
              <a:t>Rapid Development</a:t>
            </a:r>
          </a:p>
          <a:p>
            <a:pPr lvl="1"/>
            <a:r>
              <a:rPr lang="en-US" dirty="0" smtClean="0"/>
              <a:t>UI teams can get a lot of what they want without waiting for API team</a:t>
            </a:r>
          </a:p>
          <a:p>
            <a:pPr lvl="1"/>
            <a:r>
              <a:rPr lang="en-US" dirty="0" smtClean="0"/>
              <a:t>Changes to scripts don</a:t>
            </a:r>
            <a:r>
              <a:rPr lang="fr-FR" dirty="0" smtClean="0"/>
              <a:t>’</a:t>
            </a:r>
            <a:r>
              <a:rPr lang="en-US" dirty="0" smtClean="0"/>
              <a:t>t require full API pipeline deployments</a:t>
            </a:r>
          </a:p>
          <a:p>
            <a:r>
              <a:rPr lang="en-US" sz="6000" dirty="0" smtClean="0"/>
              <a:t>Versioning</a:t>
            </a:r>
          </a:p>
          <a:p>
            <a:pPr lvl="1"/>
            <a:r>
              <a:rPr lang="en-US" dirty="0" smtClean="0"/>
              <a:t>Because the scripts are very targeted, we may not need to version that output </a:t>
            </a:r>
          </a:p>
          <a:p>
            <a:pPr lvl="1"/>
            <a:endParaRPr lang="en-US" dirty="0" smtClean="0"/>
          </a:p>
        </p:txBody>
      </p:sp>
    </p:spTree>
    <p:extLst>
      <p:ext uri="{BB962C8B-B14F-4D97-AF65-F5344CB8AC3E}">
        <p14:creationId xmlns:p14="http://schemas.microsoft.com/office/powerpoint/2010/main" val="14638553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with This Approach</a:t>
            </a:r>
            <a:endParaRPr lang="en-US" dirty="0"/>
          </a:p>
        </p:txBody>
      </p:sp>
      <p:sp>
        <p:nvSpPr>
          <p:cNvPr id="3" name="Content Placeholder 2"/>
          <p:cNvSpPr>
            <a:spLocks noGrp="1"/>
          </p:cNvSpPr>
          <p:nvPr>
            <p:ph idx="1"/>
          </p:nvPr>
        </p:nvSpPr>
        <p:spPr>
          <a:xfrm>
            <a:off x="457200" y="1574800"/>
            <a:ext cx="23329900" cy="10922000"/>
          </a:xfrm>
        </p:spPr>
        <p:txBody>
          <a:bodyPr>
            <a:normAutofit/>
          </a:bodyPr>
          <a:lstStyle/>
          <a:p>
            <a:endParaRPr lang="en-US" dirty="0" smtClean="0"/>
          </a:p>
          <a:p>
            <a:r>
              <a:rPr lang="en-US" sz="6000" dirty="0" smtClean="0"/>
              <a:t>Increased variability in request profiles</a:t>
            </a:r>
          </a:p>
          <a:p>
            <a:pPr lvl="1"/>
            <a:r>
              <a:rPr lang="en-US" dirty="0" smtClean="0"/>
              <a:t>More testing</a:t>
            </a:r>
          </a:p>
          <a:p>
            <a:pPr lvl="1"/>
            <a:r>
              <a:rPr lang="en-US" dirty="0" smtClean="0"/>
              <a:t>More risk of problems</a:t>
            </a:r>
          </a:p>
          <a:p>
            <a:r>
              <a:rPr lang="en-US" sz="6000" dirty="0" smtClean="0"/>
              <a:t>Maintenance challenges</a:t>
            </a:r>
          </a:p>
          <a:p>
            <a:pPr lvl="1"/>
            <a:r>
              <a:rPr lang="en-US" dirty="0" smtClean="0"/>
              <a:t>Formatter script repository could grow large</a:t>
            </a:r>
          </a:p>
          <a:p>
            <a:pPr lvl="1"/>
            <a:r>
              <a:rPr lang="en-US" dirty="0" smtClean="0"/>
              <a:t>Harder to triage issues </a:t>
            </a:r>
          </a:p>
          <a:p>
            <a:r>
              <a:rPr lang="en-US" sz="6000" dirty="0" smtClean="0"/>
              <a:t>Duplicative work</a:t>
            </a:r>
          </a:p>
          <a:p>
            <a:pPr lvl="1"/>
            <a:r>
              <a:rPr lang="en-US" dirty="0" smtClean="0"/>
              <a:t>UI teams could do redundant work in their scripts</a:t>
            </a:r>
          </a:p>
          <a:p>
            <a:pPr lvl="1"/>
            <a:endParaRPr lang="en-US" dirty="0" smtClean="0"/>
          </a:p>
        </p:txBody>
      </p:sp>
    </p:spTree>
    <p:extLst>
      <p:ext uri="{BB962C8B-B14F-4D97-AF65-F5344CB8AC3E}">
        <p14:creationId xmlns:p14="http://schemas.microsoft.com/office/powerpoint/2010/main" val="21770765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12900" dirty="0"/>
              <a:t>Questions?</a:t>
            </a:r>
          </a:p>
        </p:txBody>
      </p:sp>
      <p:graphicFrame>
        <p:nvGraphicFramePr>
          <p:cNvPr id="7" name="Table 6"/>
          <p:cNvGraphicFramePr>
            <a:graphicFrameLocks noGrp="1"/>
          </p:cNvGraphicFramePr>
          <p:nvPr>
            <p:extLst>
              <p:ext uri="{D42A27DB-BD31-4B8C-83A1-F6EECF244321}">
                <p14:modId xmlns:p14="http://schemas.microsoft.com/office/powerpoint/2010/main" val="1824524081"/>
              </p:ext>
            </p:extLst>
          </p:nvPr>
        </p:nvGraphicFramePr>
        <p:xfrm>
          <a:off x="0" y="2209800"/>
          <a:ext cx="24384000" cy="7010401"/>
        </p:xfrm>
        <a:graphic>
          <a:graphicData uri="http://schemas.openxmlformats.org/drawingml/2006/table">
            <a:tbl>
              <a:tblPr firstRow="1" bandRow="1">
                <a:tableStyleId>{2D5ABB26-0587-4C30-8999-92F81FD0307C}</a:tableStyleId>
              </a:tblPr>
              <a:tblGrid>
                <a:gridCol w="24384000"/>
              </a:tblGrid>
              <a:tr h="7010401">
                <a:tc>
                  <a:txBody>
                    <a:bodyPr/>
                    <a:lstStyle/>
                    <a:p>
                      <a:pPr algn="ctr"/>
                      <a:r>
                        <a:rPr lang="en-US" sz="5600" baseline="0" dirty="0" smtClean="0"/>
                        <a:t>Want to help redesign the Netflix API?</a:t>
                      </a:r>
                    </a:p>
                    <a:p>
                      <a:pPr algn="ctr"/>
                      <a:r>
                        <a:rPr lang="en-US" sz="5600" baseline="0" dirty="0" smtClean="0"/>
                        <a:t>Please contact me at:</a:t>
                      </a:r>
                    </a:p>
                    <a:p>
                      <a:pPr algn="ctr"/>
                      <a:endParaRPr lang="en-US" sz="5600" dirty="0" smtClean="0"/>
                    </a:p>
                    <a:p>
                      <a:pPr algn="ctr"/>
                      <a:r>
                        <a:rPr lang="en-US" sz="5600" dirty="0" smtClean="0">
                          <a:solidFill>
                            <a:srgbClr val="000000"/>
                          </a:solidFill>
                        </a:rPr>
                        <a:t>Daniel Jacobson</a:t>
                      </a:r>
                    </a:p>
                    <a:p>
                      <a:pPr algn="ctr"/>
                      <a:r>
                        <a:rPr lang="en-US" sz="5600" dirty="0" smtClean="0">
                          <a:solidFill>
                            <a:srgbClr val="000000"/>
                          </a:solidFill>
                          <a:hlinkClick r:id="rId2"/>
                        </a:rPr>
                        <a:t>djacobson@netflix.com</a:t>
                      </a:r>
                      <a:endParaRPr lang="en-US" sz="5600" dirty="0" smtClean="0">
                        <a:solidFill>
                          <a:srgbClr val="000000"/>
                        </a:solidFill>
                      </a:endParaRPr>
                    </a:p>
                    <a:p>
                      <a:pPr algn="ctr"/>
                      <a:r>
                        <a:rPr lang="en-US" sz="5600" dirty="0" smtClean="0">
                          <a:solidFill>
                            <a:srgbClr val="000000"/>
                          </a:solidFill>
                        </a:rPr>
                        <a:t>@</a:t>
                      </a:r>
                      <a:r>
                        <a:rPr lang="en-US" sz="5600" dirty="0" err="1" smtClean="0">
                          <a:solidFill>
                            <a:srgbClr val="000000"/>
                          </a:solidFill>
                        </a:rPr>
                        <a:t>daniel_jacobson</a:t>
                      </a:r>
                      <a:endParaRPr lang="en-US" sz="5600" dirty="0" smtClean="0">
                        <a:solidFill>
                          <a:srgbClr val="000000"/>
                        </a:solidFill>
                      </a:endParaRPr>
                    </a:p>
                    <a:p>
                      <a:pPr algn="ctr"/>
                      <a:r>
                        <a:rPr lang="en-US" sz="5600" b="0" dirty="0" smtClean="0">
                          <a:solidFill>
                            <a:srgbClr val="000000"/>
                          </a:solidFill>
                          <a:hlinkClick r:id="rId3"/>
                        </a:rPr>
                        <a:t>http://www.linkedin.com/in/danieljacobson</a:t>
                      </a:r>
                      <a:endParaRPr lang="en-US" sz="5600" b="0" dirty="0" smtClean="0">
                        <a:solidFill>
                          <a:srgbClr val="000000"/>
                        </a:solidFill>
                      </a:endParaRPr>
                    </a:p>
                    <a:p>
                      <a:pPr algn="ctr"/>
                      <a:endParaRPr lang="en-US" sz="5600" b="0" dirty="0" smtClean="0">
                        <a:solidFill>
                          <a:srgbClr val="000000"/>
                        </a:solidFill>
                      </a:endParaRPr>
                    </a:p>
                  </a:txBody>
                  <a:tcPr marL="243840" marR="243840" marT="91440" marB="91440"/>
                </a:tc>
              </a:tr>
            </a:tbl>
          </a:graphicData>
        </a:graphic>
      </p:graphicFrame>
      <p:pic>
        <p:nvPicPr>
          <p:cNvPr id="6" name="Picture 5"/>
          <p:cNvPicPr>
            <a:picLocks noChangeAspect="1"/>
          </p:cNvPicPr>
          <p:nvPr/>
        </p:nvPicPr>
        <p:blipFill>
          <a:blip r:embed="rId4"/>
          <a:stretch>
            <a:fillRect/>
          </a:stretch>
        </p:blipFill>
        <p:spPr>
          <a:xfrm>
            <a:off x="18662857" y="8534400"/>
            <a:ext cx="5416343" cy="3886200"/>
          </a:xfrm>
          <a:prstGeom prst="rect">
            <a:avLst/>
          </a:prstGeom>
        </p:spPr>
      </p:pic>
    </p:spTree>
    <p:extLst>
      <p:ext uri="{BB962C8B-B14F-4D97-AF65-F5344CB8AC3E}">
        <p14:creationId xmlns:p14="http://schemas.microsoft.com/office/powerpoint/2010/main" val="28094664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2268200"/>
            <a:ext cx="24384000" cy="14478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solidFill>
                <a:srgbClr val="000000"/>
              </a:solidFill>
              <a:effectLst/>
              <a:latin typeface="GillSans" charset="0"/>
              <a:ea typeface="ヒラギノ角ゴ ProN W3" charset="0"/>
              <a:cs typeface="ヒラギノ角ゴ ProN W3" charset="0"/>
              <a:sym typeface="GillSans" charset="0"/>
            </a:endParaRPr>
          </a:p>
        </p:txBody>
      </p:sp>
      <p:sp>
        <p:nvSpPr>
          <p:cNvPr id="59" name="Rectangle 58"/>
          <p:cNvSpPr/>
          <p:nvPr/>
        </p:nvSpPr>
        <p:spPr>
          <a:xfrm>
            <a:off x="8551333" y="0"/>
            <a:ext cx="15832667" cy="13716000"/>
          </a:xfrm>
          <a:prstGeom prst="rect">
            <a:avLst/>
          </a:prstGeom>
          <a:solidFill>
            <a:schemeClr val="tx2">
              <a:lumMod val="60000"/>
              <a:lumOff val="40000"/>
              <a:alpha val="2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 name="Rectangle 3"/>
          <p:cNvSpPr/>
          <p:nvPr/>
        </p:nvSpPr>
        <p:spPr>
          <a:xfrm>
            <a:off x="1524007" y="5937253"/>
            <a:ext cx="4360333" cy="1841502"/>
          </a:xfrm>
          <a:prstGeom prst="rect">
            <a:avLst/>
          </a:prstGeom>
          <a:solidFill>
            <a:srgbClr val="2E59D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4000" dirty="0" smtClean="0"/>
              <a:t>Netflix </a:t>
            </a:r>
          </a:p>
          <a:p>
            <a:pPr algn="ctr"/>
            <a:r>
              <a:rPr lang="en-US" sz="4000" dirty="0" smtClean="0"/>
              <a:t>API</a:t>
            </a:r>
            <a:endParaRPr lang="en-US" sz="4000" dirty="0"/>
          </a:p>
        </p:txBody>
      </p:sp>
      <p:sp>
        <p:nvSpPr>
          <p:cNvPr id="5" name="Oval 4"/>
          <p:cNvSpPr/>
          <p:nvPr/>
        </p:nvSpPr>
        <p:spPr>
          <a:xfrm>
            <a:off x="10786538" y="36639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 name="Oval 5"/>
          <p:cNvSpPr/>
          <p:nvPr/>
        </p:nvSpPr>
        <p:spPr>
          <a:xfrm>
            <a:off x="14816674" y="1701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0" name="Oval 19"/>
          <p:cNvSpPr/>
          <p:nvPr/>
        </p:nvSpPr>
        <p:spPr>
          <a:xfrm>
            <a:off x="14647340" y="31750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1" name="Oval 20"/>
          <p:cNvSpPr/>
          <p:nvPr/>
        </p:nvSpPr>
        <p:spPr>
          <a:xfrm>
            <a:off x="12001506" y="844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2" name="Oval 21"/>
          <p:cNvSpPr/>
          <p:nvPr/>
        </p:nvSpPr>
        <p:spPr>
          <a:xfrm>
            <a:off x="12403674" y="39497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3" name="Oval 22"/>
          <p:cNvSpPr/>
          <p:nvPr/>
        </p:nvSpPr>
        <p:spPr>
          <a:xfrm>
            <a:off x="12403674" y="6305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4" name="Oval 23"/>
          <p:cNvSpPr/>
          <p:nvPr/>
        </p:nvSpPr>
        <p:spPr>
          <a:xfrm>
            <a:off x="16044338" y="48323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5" name="Oval 24"/>
          <p:cNvSpPr/>
          <p:nvPr/>
        </p:nvSpPr>
        <p:spPr>
          <a:xfrm>
            <a:off x="16023172" y="78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6" name="Oval 25"/>
          <p:cNvSpPr/>
          <p:nvPr/>
        </p:nvSpPr>
        <p:spPr>
          <a:xfrm>
            <a:off x="9715506" y="8585205"/>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7" name="Oval 26"/>
          <p:cNvSpPr/>
          <p:nvPr/>
        </p:nvSpPr>
        <p:spPr>
          <a:xfrm>
            <a:off x="19346340" y="3016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8" name="Oval 27"/>
          <p:cNvSpPr/>
          <p:nvPr/>
        </p:nvSpPr>
        <p:spPr>
          <a:xfrm>
            <a:off x="20269207" y="2273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9" name="Oval 28"/>
          <p:cNvSpPr/>
          <p:nvPr/>
        </p:nvSpPr>
        <p:spPr>
          <a:xfrm>
            <a:off x="21073540" y="5480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30" name="Oval 29"/>
          <p:cNvSpPr/>
          <p:nvPr/>
        </p:nvSpPr>
        <p:spPr>
          <a:xfrm>
            <a:off x="18542007" y="8210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31" name="Oval 30"/>
          <p:cNvSpPr/>
          <p:nvPr/>
        </p:nvSpPr>
        <p:spPr>
          <a:xfrm>
            <a:off x="14321372" y="4260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1" name="Oval 40"/>
          <p:cNvSpPr/>
          <p:nvPr/>
        </p:nvSpPr>
        <p:spPr>
          <a:xfrm>
            <a:off x="22536154" y="11607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2" name="Oval 41"/>
          <p:cNvSpPr/>
          <p:nvPr/>
        </p:nvSpPr>
        <p:spPr>
          <a:xfrm>
            <a:off x="20671372" y="9588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3" name="Oval 42"/>
          <p:cNvSpPr/>
          <p:nvPr/>
        </p:nvSpPr>
        <p:spPr>
          <a:xfrm>
            <a:off x="15642170" y="11036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5" name="Oval 44"/>
          <p:cNvSpPr/>
          <p:nvPr/>
        </p:nvSpPr>
        <p:spPr>
          <a:xfrm>
            <a:off x="20927487" y="3587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6" name="Oval 45"/>
          <p:cNvSpPr/>
          <p:nvPr/>
        </p:nvSpPr>
        <p:spPr>
          <a:xfrm>
            <a:off x="13610169" y="10255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7" name="Oval 46"/>
          <p:cNvSpPr/>
          <p:nvPr/>
        </p:nvSpPr>
        <p:spPr>
          <a:xfrm>
            <a:off x="16675103" y="6496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8" name="Oval 47"/>
          <p:cNvSpPr/>
          <p:nvPr/>
        </p:nvSpPr>
        <p:spPr>
          <a:xfrm>
            <a:off x="9715503" y="12465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9" name="Oval 48"/>
          <p:cNvSpPr/>
          <p:nvPr/>
        </p:nvSpPr>
        <p:spPr>
          <a:xfrm>
            <a:off x="12600522" y="8210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0" name="Oval 49"/>
          <p:cNvSpPr/>
          <p:nvPr/>
        </p:nvSpPr>
        <p:spPr>
          <a:xfrm>
            <a:off x="22133986" y="4260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1" name="Oval 50"/>
          <p:cNvSpPr/>
          <p:nvPr/>
        </p:nvSpPr>
        <p:spPr>
          <a:xfrm>
            <a:off x="14647340" y="8051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2" name="Oval 51"/>
          <p:cNvSpPr/>
          <p:nvPr/>
        </p:nvSpPr>
        <p:spPr>
          <a:xfrm>
            <a:off x="18857386" y="1416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3" name="Oval 52"/>
          <p:cNvSpPr/>
          <p:nvPr/>
        </p:nvSpPr>
        <p:spPr>
          <a:xfrm>
            <a:off x="21877874" y="2603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4" name="Oval 53"/>
          <p:cNvSpPr/>
          <p:nvPr/>
        </p:nvSpPr>
        <p:spPr>
          <a:xfrm>
            <a:off x="18139839" y="4260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5" name="Oval 54"/>
          <p:cNvSpPr/>
          <p:nvPr/>
        </p:nvSpPr>
        <p:spPr>
          <a:xfrm>
            <a:off x="14025039" y="11607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6" name="Oval 55"/>
          <p:cNvSpPr/>
          <p:nvPr/>
        </p:nvSpPr>
        <p:spPr>
          <a:xfrm>
            <a:off x="11197172" y="91567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7" name="Oval 56"/>
          <p:cNvSpPr/>
          <p:nvPr/>
        </p:nvSpPr>
        <p:spPr>
          <a:xfrm>
            <a:off x="22485356" y="10255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8" name="Oval 57"/>
          <p:cNvSpPr/>
          <p:nvPr/>
        </p:nvSpPr>
        <p:spPr>
          <a:xfrm>
            <a:off x="22887516" y="713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cxnSp>
        <p:nvCxnSpPr>
          <p:cNvPr id="61" name="Straight Arrow Connector 60"/>
          <p:cNvCxnSpPr>
            <a:stCxn id="59" idx="1"/>
            <a:endCxn id="4" idx="3"/>
          </p:cNvCxnSpPr>
          <p:nvPr/>
        </p:nvCxnSpPr>
        <p:spPr>
          <a:xfrm rot="10800000" flipV="1">
            <a:off x="5884343" y="6858003"/>
            <a:ext cx="2667000" cy="2"/>
          </a:xfrm>
          <a:prstGeom prst="straightConnector1">
            <a:avLst/>
          </a:prstGeom>
          <a:ln w="381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9108020" y="10826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4" name="Oval 63"/>
          <p:cNvSpPr/>
          <p:nvPr/>
        </p:nvSpPr>
        <p:spPr>
          <a:xfrm>
            <a:off x="9313338" y="713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5" name="Oval 64"/>
          <p:cNvSpPr/>
          <p:nvPr/>
        </p:nvSpPr>
        <p:spPr>
          <a:xfrm>
            <a:off x="13002687" y="94424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6" name="Oval 65"/>
          <p:cNvSpPr/>
          <p:nvPr/>
        </p:nvSpPr>
        <p:spPr>
          <a:xfrm>
            <a:off x="20671372" y="12179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7" name="Oval 66"/>
          <p:cNvSpPr/>
          <p:nvPr/>
        </p:nvSpPr>
        <p:spPr>
          <a:xfrm>
            <a:off x="17250839" y="11398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8" name="Oval 67"/>
          <p:cNvSpPr/>
          <p:nvPr/>
        </p:nvSpPr>
        <p:spPr>
          <a:xfrm>
            <a:off x="18139839" y="9302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9" name="Oval 68"/>
          <p:cNvSpPr/>
          <p:nvPr/>
        </p:nvSpPr>
        <p:spPr>
          <a:xfrm>
            <a:off x="20269204" y="1047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0" name="Oval 69"/>
          <p:cNvSpPr/>
          <p:nvPr/>
        </p:nvSpPr>
        <p:spPr>
          <a:xfrm>
            <a:off x="10922004" y="7639049"/>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1" name="Oval 70"/>
          <p:cNvSpPr/>
          <p:nvPr/>
        </p:nvSpPr>
        <p:spPr>
          <a:xfrm>
            <a:off x="9990668" y="654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2" name="Oval 71"/>
          <p:cNvSpPr/>
          <p:nvPr/>
        </p:nvSpPr>
        <p:spPr>
          <a:xfrm>
            <a:off x="15424156" y="12179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3" name="Oval 72"/>
          <p:cNvSpPr/>
          <p:nvPr/>
        </p:nvSpPr>
        <p:spPr>
          <a:xfrm>
            <a:off x="13404852" y="12750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4" name="Oval 73"/>
          <p:cNvSpPr/>
          <p:nvPr/>
        </p:nvSpPr>
        <p:spPr>
          <a:xfrm>
            <a:off x="11529487" y="12179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5" name="Oval 74"/>
          <p:cNvSpPr/>
          <p:nvPr/>
        </p:nvSpPr>
        <p:spPr>
          <a:xfrm>
            <a:off x="16848671" y="79883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6" name="Oval 75"/>
          <p:cNvSpPr/>
          <p:nvPr/>
        </p:nvSpPr>
        <p:spPr>
          <a:xfrm>
            <a:off x="18139839" y="713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7" name="Oval 76"/>
          <p:cNvSpPr/>
          <p:nvPr/>
        </p:nvSpPr>
        <p:spPr>
          <a:xfrm>
            <a:off x="20671372" y="68453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8" name="Oval 77"/>
          <p:cNvSpPr/>
          <p:nvPr/>
        </p:nvSpPr>
        <p:spPr>
          <a:xfrm>
            <a:off x="22682207" y="5302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9" name="Oval 78"/>
          <p:cNvSpPr/>
          <p:nvPr/>
        </p:nvSpPr>
        <p:spPr>
          <a:xfrm>
            <a:off x="14647340" y="52705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0" name="Oval 79"/>
          <p:cNvSpPr/>
          <p:nvPr/>
        </p:nvSpPr>
        <p:spPr>
          <a:xfrm>
            <a:off x="12805839" y="5016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1" name="Oval 80"/>
          <p:cNvSpPr/>
          <p:nvPr/>
        </p:nvSpPr>
        <p:spPr>
          <a:xfrm>
            <a:off x="22887519" y="8731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2" name="Oval 81"/>
          <p:cNvSpPr/>
          <p:nvPr/>
        </p:nvSpPr>
        <p:spPr>
          <a:xfrm>
            <a:off x="9108020" y="3397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3" name="Oval 82"/>
          <p:cNvSpPr/>
          <p:nvPr/>
        </p:nvSpPr>
        <p:spPr>
          <a:xfrm>
            <a:off x="9916586" y="2476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4" name="Oval 83"/>
          <p:cNvSpPr/>
          <p:nvPr/>
        </p:nvSpPr>
        <p:spPr>
          <a:xfrm>
            <a:off x="16933338" y="1619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5" name="Oval 84"/>
          <p:cNvSpPr/>
          <p:nvPr/>
        </p:nvSpPr>
        <p:spPr>
          <a:xfrm>
            <a:off x="17741903" y="558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6" name="Oval 85"/>
          <p:cNvSpPr/>
          <p:nvPr/>
        </p:nvSpPr>
        <p:spPr>
          <a:xfrm>
            <a:off x="21731820" y="558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7" name="Oval 86"/>
          <p:cNvSpPr/>
          <p:nvPr/>
        </p:nvSpPr>
        <p:spPr>
          <a:xfrm>
            <a:off x="22485351" y="1619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8" name="Oval 87"/>
          <p:cNvSpPr/>
          <p:nvPr/>
        </p:nvSpPr>
        <p:spPr>
          <a:xfrm>
            <a:off x="20074471" y="44450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9" name="Oval 88"/>
          <p:cNvSpPr/>
          <p:nvPr/>
        </p:nvSpPr>
        <p:spPr>
          <a:xfrm>
            <a:off x="22133986" y="6305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0" name="Oval 89"/>
          <p:cNvSpPr/>
          <p:nvPr/>
        </p:nvSpPr>
        <p:spPr>
          <a:xfrm>
            <a:off x="16937570" y="12750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1" name="Oval 90"/>
          <p:cNvSpPr/>
          <p:nvPr/>
        </p:nvSpPr>
        <p:spPr>
          <a:xfrm>
            <a:off x="18863740" y="124841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2" name="Oval 91"/>
          <p:cNvSpPr/>
          <p:nvPr/>
        </p:nvSpPr>
        <p:spPr>
          <a:xfrm>
            <a:off x="22133986" y="12750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pic>
        <p:nvPicPr>
          <p:cNvPr id="2" name="Picture 1"/>
          <p:cNvPicPr>
            <a:picLocks noChangeAspect="1"/>
          </p:cNvPicPr>
          <p:nvPr/>
        </p:nvPicPr>
        <p:blipFill>
          <a:blip r:embed="rId3"/>
          <a:stretch>
            <a:fillRect/>
          </a:stretch>
        </p:blipFill>
        <p:spPr>
          <a:xfrm flipH="1">
            <a:off x="22360604" y="1579394"/>
            <a:ext cx="1053827" cy="742948"/>
          </a:xfrm>
          <a:prstGeom prst="rect">
            <a:avLst/>
          </a:prstGeom>
        </p:spPr>
      </p:pic>
      <p:pic>
        <p:nvPicPr>
          <p:cNvPr id="93" name="Picture 92"/>
          <p:cNvPicPr>
            <a:picLocks noChangeAspect="1"/>
          </p:cNvPicPr>
          <p:nvPr/>
        </p:nvPicPr>
        <p:blipFill>
          <a:blip r:embed="rId3"/>
          <a:stretch>
            <a:fillRect/>
          </a:stretch>
        </p:blipFill>
        <p:spPr>
          <a:xfrm flipH="1">
            <a:off x="21607071" y="512942"/>
            <a:ext cx="1053827" cy="742948"/>
          </a:xfrm>
          <a:prstGeom prst="rect">
            <a:avLst/>
          </a:prstGeom>
        </p:spPr>
      </p:pic>
      <p:pic>
        <p:nvPicPr>
          <p:cNvPr id="94" name="Picture 93"/>
          <p:cNvPicPr>
            <a:picLocks noChangeAspect="1"/>
          </p:cNvPicPr>
          <p:nvPr/>
        </p:nvPicPr>
        <p:blipFill>
          <a:blip r:embed="rId3"/>
          <a:stretch>
            <a:fillRect/>
          </a:stretch>
        </p:blipFill>
        <p:spPr>
          <a:xfrm flipH="1">
            <a:off x="20150673" y="1044578"/>
            <a:ext cx="1053827" cy="742948"/>
          </a:xfrm>
          <a:prstGeom prst="rect">
            <a:avLst/>
          </a:prstGeom>
        </p:spPr>
      </p:pic>
      <p:pic>
        <p:nvPicPr>
          <p:cNvPr id="95" name="Picture 94"/>
          <p:cNvPicPr>
            <a:picLocks noChangeAspect="1"/>
          </p:cNvPicPr>
          <p:nvPr/>
        </p:nvPicPr>
        <p:blipFill>
          <a:blip r:embed="rId3"/>
          <a:stretch>
            <a:fillRect/>
          </a:stretch>
        </p:blipFill>
        <p:spPr>
          <a:xfrm flipH="1">
            <a:off x="18745772" y="1352554"/>
            <a:ext cx="1053827" cy="742948"/>
          </a:xfrm>
          <a:prstGeom prst="rect">
            <a:avLst/>
          </a:prstGeom>
        </p:spPr>
      </p:pic>
      <p:pic>
        <p:nvPicPr>
          <p:cNvPr id="96" name="Picture 95"/>
          <p:cNvPicPr>
            <a:picLocks noChangeAspect="1"/>
          </p:cNvPicPr>
          <p:nvPr/>
        </p:nvPicPr>
        <p:blipFill>
          <a:blip r:embed="rId3"/>
          <a:stretch>
            <a:fillRect/>
          </a:stretch>
        </p:blipFill>
        <p:spPr>
          <a:xfrm flipH="1">
            <a:off x="17612924" y="547162"/>
            <a:ext cx="1053827" cy="742948"/>
          </a:xfrm>
          <a:prstGeom prst="rect">
            <a:avLst/>
          </a:prstGeom>
        </p:spPr>
      </p:pic>
      <p:pic>
        <p:nvPicPr>
          <p:cNvPr id="97" name="Picture 96"/>
          <p:cNvPicPr>
            <a:picLocks noChangeAspect="1"/>
          </p:cNvPicPr>
          <p:nvPr/>
        </p:nvPicPr>
        <p:blipFill>
          <a:blip r:embed="rId3"/>
          <a:stretch>
            <a:fillRect/>
          </a:stretch>
        </p:blipFill>
        <p:spPr>
          <a:xfrm flipH="1">
            <a:off x="16827505" y="1540940"/>
            <a:ext cx="1053827" cy="742948"/>
          </a:xfrm>
          <a:prstGeom prst="rect">
            <a:avLst/>
          </a:prstGeom>
        </p:spPr>
      </p:pic>
      <p:pic>
        <p:nvPicPr>
          <p:cNvPr id="98" name="Picture 97"/>
          <p:cNvPicPr>
            <a:picLocks noChangeAspect="1"/>
          </p:cNvPicPr>
          <p:nvPr/>
        </p:nvPicPr>
        <p:blipFill>
          <a:blip r:embed="rId3"/>
          <a:stretch>
            <a:fillRect/>
          </a:stretch>
        </p:blipFill>
        <p:spPr>
          <a:xfrm flipH="1">
            <a:off x="15919588" y="695328"/>
            <a:ext cx="1053827" cy="742948"/>
          </a:xfrm>
          <a:prstGeom prst="rect">
            <a:avLst/>
          </a:prstGeom>
        </p:spPr>
      </p:pic>
      <p:pic>
        <p:nvPicPr>
          <p:cNvPr id="99" name="Picture 98"/>
          <p:cNvPicPr>
            <a:picLocks noChangeAspect="1"/>
          </p:cNvPicPr>
          <p:nvPr/>
        </p:nvPicPr>
        <p:blipFill>
          <a:blip r:embed="rId3"/>
          <a:stretch>
            <a:fillRect/>
          </a:stretch>
        </p:blipFill>
        <p:spPr>
          <a:xfrm flipH="1">
            <a:off x="9838785" y="609606"/>
            <a:ext cx="1053827" cy="742948"/>
          </a:xfrm>
          <a:prstGeom prst="rect">
            <a:avLst/>
          </a:prstGeom>
        </p:spPr>
      </p:pic>
      <p:pic>
        <p:nvPicPr>
          <p:cNvPr id="100" name="Picture 99"/>
          <p:cNvPicPr>
            <a:picLocks noChangeAspect="1"/>
          </p:cNvPicPr>
          <p:nvPr/>
        </p:nvPicPr>
        <p:blipFill>
          <a:blip r:embed="rId3"/>
          <a:stretch>
            <a:fillRect/>
          </a:stretch>
        </p:blipFill>
        <p:spPr>
          <a:xfrm flipH="1">
            <a:off x="11887478" y="781052"/>
            <a:ext cx="1053827" cy="742948"/>
          </a:xfrm>
          <a:prstGeom prst="rect">
            <a:avLst/>
          </a:prstGeom>
        </p:spPr>
      </p:pic>
      <p:pic>
        <p:nvPicPr>
          <p:cNvPr id="101" name="Picture 100"/>
          <p:cNvPicPr>
            <a:picLocks noChangeAspect="1"/>
          </p:cNvPicPr>
          <p:nvPr/>
        </p:nvPicPr>
        <p:blipFill>
          <a:blip r:embed="rId3"/>
          <a:stretch>
            <a:fillRect/>
          </a:stretch>
        </p:blipFill>
        <p:spPr>
          <a:xfrm flipH="1">
            <a:off x="14692268" y="1654534"/>
            <a:ext cx="1053827" cy="742948"/>
          </a:xfrm>
          <a:prstGeom prst="rect">
            <a:avLst/>
          </a:prstGeom>
        </p:spPr>
      </p:pic>
      <p:pic>
        <p:nvPicPr>
          <p:cNvPr id="102" name="Picture 101"/>
          <p:cNvPicPr>
            <a:picLocks noChangeAspect="1"/>
          </p:cNvPicPr>
          <p:nvPr/>
        </p:nvPicPr>
        <p:blipFill>
          <a:blip r:embed="rId3"/>
          <a:stretch>
            <a:fillRect/>
          </a:stretch>
        </p:blipFill>
        <p:spPr>
          <a:xfrm flipH="1">
            <a:off x="14538255" y="3121026"/>
            <a:ext cx="1053827" cy="742948"/>
          </a:xfrm>
          <a:prstGeom prst="rect">
            <a:avLst/>
          </a:prstGeom>
        </p:spPr>
      </p:pic>
      <p:pic>
        <p:nvPicPr>
          <p:cNvPr id="103" name="Picture 102"/>
          <p:cNvPicPr>
            <a:picLocks noChangeAspect="1"/>
          </p:cNvPicPr>
          <p:nvPr/>
        </p:nvPicPr>
        <p:blipFill>
          <a:blip r:embed="rId3"/>
          <a:stretch>
            <a:fillRect/>
          </a:stretch>
        </p:blipFill>
        <p:spPr>
          <a:xfrm flipH="1">
            <a:off x="13887588" y="530936"/>
            <a:ext cx="1053827" cy="742948"/>
          </a:xfrm>
          <a:prstGeom prst="rect">
            <a:avLst/>
          </a:prstGeom>
        </p:spPr>
      </p:pic>
      <p:pic>
        <p:nvPicPr>
          <p:cNvPr id="104" name="Picture 103"/>
          <p:cNvPicPr>
            <a:picLocks noChangeAspect="1"/>
          </p:cNvPicPr>
          <p:nvPr/>
        </p:nvPicPr>
        <p:blipFill>
          <a:blip r:embed="rId3"/>
          <a:stretch>
            <a:fillRect/>
          </a:stretch>
        </p:blipFill>
        <p:spPr>
          <a:xfrm flipH="1">
            <a:off x="12299487" y="3904194"/>
            <a:ext cx="1053827" cy="742948"/>
          </a:xfrm>
          <a:prstGeom prst="rect">
            <a:avLst/>
          </a:prstGeom>
        </p:spPr>
      </p:pic>
      <p:pic>
        <p:nvPicPr>
          <p:cNvPr id="105" name="Picture 104"/>
          <p:cNvPicPr>
            <a:picLocks noChangeAspect="1"/>
          </p:cNvPicPr>
          <p:nvPr/>
        </p:nvPicPr>
        <p:blipFill>
          <a:blip r:embed="rId3"/>
          <a:stretch>
            <a:fillRect/>
          </a:stretch>
        </p:blipFill>
        <p:spPr>
          <a:xfrm flipH="1">
            <a:off x="18015092" y="4204414"/>
            <a:ext cx="1053827" cy="742948"/>
          </a:xfrm>
          <a:prstGeom prst="rect">
            <a:avLst/>
          </a:prstGeom>
        </p:spPr>
      </p:pic>
      <p:pic>
        <p:nvPicPr>
          <p:cNvPr id="106" name="Picture 105"/>
          <p:cNvPicPr>
            <a:picLocks noChangeAspect="1"/>
          </p:cNvPicPr>
          <p:nvPr/>
        </p:nvPicPr>
        <p:blipFill>
          <a:blip r:embed="rId3"/>
          <a:stretch>
            <a:fillRect/>
          </a:stretch>
        </p:blipFill>
        <p:spPr>
          <a:xfrm flipH="1">
            <a:off x="15936497" y="4737104"/>
            <a:ext cx="1053827" cy="742948"/>
          </a:xfrm>
          <a:prstGeom prst="rect">
            <a:avLst/>
          </a:prstGeom>
        </p:spPr>
      </p:pic>
      <p:pic>
        <p:nvPicPr>
          <p:cNvPr id="107" name="Picture 106"/>
          <p:cNvPicPr>
            <a:picLocks noChangeAspect="1"/>
          </p:cNvPicPr>
          <p:nvPr/>
        </p:nvPicPr>
        <p:blipFill>
          <a:blip r:embed="rId3"/>
          <a:stretch>
            <a:fillRect/>
          </a:stretch>
        </p:blipFill>
        <p:spPr>
          <a:xfrm flipH="1">
            <a:off x="22729441" y="7074612"/>
            <a:ext cx="1053827" cy="742948"/>
          </a:xfrm>
          <a:prstGeom prst="rect">
            <a:avLst/>
          </a:prstGeom>
        </p:spPr>
      </p:pic>
      <p:pic>
        <p:nvPicPr>
          <p:cNvPr id="108" name="Picture 107"/>
          <p:cNvPicPr>
            <a:picLocks noChangeAspect="1"/>
          </p:cNvPicPr>
          <p:nvPr/>
        </p:nvPicPr>
        <p:blipFill>
          <a:blip r:embed="rId3"/>
          <a:stretch>
            <a:fillRect/>
          </a:stretch>
        </p:blipFill>
        <p:spPr>
          <a:xfrm flipH="1">
            <a:off x="21996071" y="6270274"/>
            <a:ext cx="1053827" cy="742948"/>
          </a:xfrm>
          <a:prstGeom prst="rect">
            <a:avLst/>
          </a:prstGeom>
        </p:spPr>
      </p:pic>
      <p:pic>
        <p:nvPicPr>
          <p:cNvPr id="109" name="Picture 108"/>
          <p:cNvPicPr>
            <a:picLocks noChangeAspect="1"/>
          </p:cNvPicPr>
          <p:nvPr/>
        </p:nvPicPr>
        <p:blipFill>
          <a:blip r:embed="rId3"/>
          <a:stretch>
            <a:fillRect/>
          </a:stretch>
        </p:blipFill>
        <p:spPr>
          <a:xfrm flipH="1">
            <a:off x="20955412" y="5403852"/>
            <a:ext cx="1053827" cy="742948"/>
          </a:xfrm>
          <a:prstGeom prst="rect">
            <a:avLst/>
          </a:prstGeom>
        </p:spPr>
      </p:pic>
      <p:pic>
        <p:nvPicPr>
          <p:cNvPr id="110" name="Picture 109"/>
          <p:cNvPicPr>
            <a:picLocks noChangeAspect="1"/>
          </p:cNvPicPr>
          <p:nvPr/>
        </p:nvPicPr>
        <p:blipFill>
          <a:blip r:embed="rId3"/>
          <a:stretch>
            <a:fillRect/>
          </a:stretch>
        </p:blipFill>
        <p:spPr>
          <a:xfrm flipH="1">
            <a:off x="22536151" y="5266976"/>
            <a:ext cx="1053827" cy="742948"/>
          </a:xfrm>
          <a:prstGeom prst="rect">
            <a:avLst/>
          </a:prstGeom>
        </p:spPr>
      </p:pic>
      <p:pic>
        <p:nvPicPr>
          <p:cNvPr id="111" name="Picture 110"/>
          <p:cNvPicPr>
            <a:picLocks noChangeAspect="1"/>
          </p:cNvPicPr>
          <p:nvPr/>
        </p:nvPicPr>
        <p:blipFill>
          <a:blip r:embed="rId3"/>
          <a:stretch>
            <a:fillRect/>
          </a:stretch>
        </p:blipFill>
        <p:spPr>
          <a:xfrm flipH="1">
            <a:off x="19949727" y="4388558"/>
            <a:ext cx="1053827" cy="742948"/>
          </a:xfrm>
          <a:prstGeom prst="rect">
            <a:avLst/>
          </a:prstGeom>
        </p:spPr>
      </p:pic>
      <p:pic>
        <p:nvPicPr>
          <p:cNvPr id="112" name="Picture 111"/>
          <p:cNvPicPr>
            <a:picLocks noChangeAspect="1"/>
          </p:cNvPicPr>
          <p:nvPr/>
        </p:nvPicPr>
        <p:blipFill>
          <a:blip r:embed="rId3"/>
          <a:stretch>
            <a:fillRect/>
          </a:stretch>
        </p:blipFill>
        <p:spPr>
          <a:xfrm flipH="1">
            <a:off x="22009239" y="4187474"/>
            <a:ext cx="1053827" cy="742948"/>
          </a:xfrm>
          <a:prstGeom prst="rect">
            <a:avLst/>
          </a:prstGeom>
        </p:spPr>
      </p:pic>
      <p:pic>
        <p:nvPicPr>
          <p:cNvPr id="113" name="Picture 112"/>
          <p:cNvPicPr>
            <a:picLocks noChangeAspect="1"/>
          </p:cNvPicPr>
          <p:nvPr/>
        </p:nvPicPr>
        <p:blipFill>
          <a:blip r:embed="rId3"/>
          <a:stretch>
            <a:fillRect/>
          </a:stretch>
        </p:blipFill>
        <p:spPr>
          <a:xfrm flipH="1">
            <a:off x="20818873" y="3491094"/>
            <a:ext cx="1053827" cy="742948"/>
          </a:xfrm>
          <a:prstGeom prst="rect">
            <a:avLst/>
          </a:prstGeom>
        </p:spPr>
      </p:pic>
      <p:pic>
        <p:nvPicPr>
          <p:cNvPr id="114" name="Picture 113"/>
          <p:cNvPicPr>
            <a:picLocks noChangeAspect="1"/>
          </p:cNvPicPr>
          <p:nvPr/>
        </p:nvPicPr>
        <p:blipFill>
          <a:blip r:embed="rId3"/>
          <a:stretch>
            <a:fillRect/>
          </a:stretch>
        </p:blipFill>
        <p:spPr>
          <a:xfrm flipH="1">
            <a:off x="21736759" y="2531188"/>
            <a:ext cx="1053827" cy="742948"/>
          </a:xfrm>
          <a:prstGeom prst="rect">
            <a:avLst/>
          </a:prstGeom>
        </p:spPr>
      </p:pic>
      <p:pic>
        <p:nvPicPr>
          <p:cNvPr id="115" name="Picture 114"/>
          <p:cNvPicPr>
            <a:picLocks noChangeAspect="1"/>
          </p:cNvPicPr>
          <p:nvPr/>
        </p:nvPicPr>
        <p:blipFill>
          <a:blip r:embed="rId3"/>
          <a:stretch>
            <a:fillRect/>
          </a:stretch>
        </p:blipFill>
        <p:spPr>
          <a:xfrm flipH="1">
            <a:off x="19176815" y="2921002"/>
            <a:ext cx="1053827" cy="742948"/>
          </a:xfrm>
          <a:prstGeom prst="rect">
            <a:avLst/>
          </a:prstGeom>
        </p:spPr>
      </p:pic>
      <p:pic>
        <p:nvPicPr>
          <p:cNvPr id="116" name="Picture 115"/>
          <p:cNvPicPr>
            <a:picLocks noChangeAspect="1"/>
          </p:cNvPicPr>
          <p:nvPr/>
        </p:nvPicPr>
        <p:blipFill>
          <a:blip r:embed="rId3"/>
          <a:stretch>
            <a:fillRect/>
          </a:stretch>
        </p:blipFill>
        <p:spPr>
          <a:xfrm flipH="1">
            <a:off x="20150673" y="2233794"/>
            <a:ext cx="1053827" cy="742948"/>
          </a:xfrm>
          <a:prstGeom prst="rect">
            <a:avLst/>
          </a:prstGeom>
        </p:spPr>
      </p:pic>
      <p:pic>
        <p:nvPicPr>
          <p:cNvPr id="117" name="Picture 116"/>
          <p:cNvPicPr>
            <a:picLocks noChangeAspect="1"/>
          </p:cNvPicPr>
          <p:nvPr/>
        </p:nvPicPr>
        <p:blipFill>
          <a:blip r:embed="rId3"/>
          <a:stretch>
            <a:fillRect/>
          </a:stretch>
        </p:blipFill>
        <p:spPr>
          <a:xfrm flipH="1">
            <a:off x="18019321" y="7074612"/>
            <a:ext cx="1053827" cy="742948"/>
          </a:xfrm>
          <a:prstGeom prst="rect">
            <a:avLst/>
          </a:prstGeom>
        </p:spPr>
      </p:pic>
      <p:pic>
        <p:nvPicPr>
          <p:cNvPr id="118" name="Picture 117"/>
          <p:cNvPicPr>
            <a:picLocks noChangeAspect="1"/>
          </p:cNvPicPr>
          <p:nvPr/>
        </p:nvPicPr>
        <p:blipFill>
          <a:blip r:embed="rId3"/>
          <a:stretch>
            <a:fillRect/>
          </a:stretch>
        </p:blipFill>
        <p:spPr>
          <a:xfrm flipH="1">
            <a:off x="9188591" y="7067554"/>
            <a:ext cx="1053827" cy="742948"/>
          </a:xfrm>
          <a:prstGeom prst="rect">
            <a:avLst/>
          </a:prstGeom>
        </p:spPr>
      </p:pic>
      <p:pic>
        <p:nvPicPr>
          <p:cNvPr id="119" name="Picture 118"/>
          <p:cNvPicPr>
            <a:picLocks noChangeAspect="1"/>
          </p:cNvPicPr>
          <p:nvPr/>
        </p:nvPicPr>
        <p:blipFill>
          <a:blip r:embed="rId3"/>
          <a:stretch>
            <a:fillRect/>
          </a:stretch>
        </p:blipFill>
        <p:spPr>
          <a:xfrm flipH="1">
            <a:off x="12250100" y="6223356"/>
            <a:ext cx="1053827" cy="742948"/>
          </a:xfrm>
          <a:prstGeom prst="rect">
            <a:avLst/>
          </a:prstGeom>
        </p:spPr>
      </p:pic>
      <p:pic>
        <p:nvPicPr>
          <p:cNvPr id="120" name="Picture 119"/>
          <p:cNvPicPr>
            <a:picLocks noChangeAspect="1"/>
          </p:cNvPicPr>
          <p:nvPr/>
        </p:nvPicPr>
        <p:blipFill>
          <a:blip r:embed="rId3"/>
          <a:stretch>
            <a:fillRect/>
          </a:stretch>
        </p:blipFill>
        <p:spPr>
          <a:xfrm flipH="1">
            <a:off x="12681092" y="4945594"/>
            <a:ext cx="1053827" cy="742948"/>
          </a:xfrm>
          <a:prstGeom prst="rect">
            <a:avLst/>
          </a:prstGeom>
        </p:spPr>
      </p:pic>
      <p:pic>
        <p:nvPicPr>
          <p:cNvPr id="121" name="Picture 120"/>
          <p:cNvPicPr>
            <a:picLocks noChangeAspect="1"/>
          </p:cNvPicPr>
          <p:nvPr/>
        </p:nvPicPr>
        <p:blipFill>
          <a:blip r:embed="rId3"/>
          <a:stretch>
            <a:fillRect/>
          </a:stretch>
        </p:blipFill>
        <p:spPr>
          <a:xfrm flipH="1">
            <a:off x="8939193" y="3295302"/>
            <a:ext cx="1053827" cy="742948"/>
          </a:xfrm>
          <a:prstGeom prst="rect">
            <a:avLst/>
          </a:prstGeom>
        </p:spPr>
      </p:pic>
      <p:pic>
        <p:nvPicPr>
          <p:cNvPr id="122" name="Picture 121"/>
          <p:cNvPicPr>
            <a:picLocks noChangeAspect="1"/>
          </p:cNvPicPr>
          <p:nvPr/>
        </p:nvPicPr>
        <p:blipFill>
          <a:blip r:embed="rId3"/>
          <a:stretch>
            <a:fillRect/>
          </a:stretch>
        </p:blipFill>
        <p:spPr>
          <a:xfrm flipH="1">
            <a:off x="9777399" y="2432054"/>
            <a:ext cx="1053827" cy="742948"/>
          </a:xfrm>
          <a:prstGeom prst="rect">
            <a:avLst/>
          </a:prstGeom>
        </p:spPr>
      </p:pic>
      <p:pic>
        <p:nvPicPr>
          <p:cNvPr id="123" name="Picture 122"/>
          <p:cNvPicPr>
            <a:picLocks noChangeAspect="1"/>
          </p:cNvPicPr>
          <p:nvPr/>
        </p:nvPicPr>
        <p:blipFill>
          <a:blip r:embed="rId3"/>
          <a:stretch>
            <a:fillRect/>
          </a:stretch>
        </p:blipFill>
        <p:spPr>
          <a:xfrm flipH="1">
            <a:off x="10672511" y="3578226"/>
            <a:ext cx="1053827" cy="742948"/>
          </a:xfrm>
          <a:prstGeom prst="rect">
            <a:avLst/>
          </a:prstGeom>
        </p:spPr>
      </p:pic>
      <p:pic>
        <p:nvPicPr>
          <p:cNvPr id="124" name="Picture 123"/>
          <p:cNvPicPr>
            <a:picLocks noChangeAspect="1"/>
          </p:cNvPicPr>
          <p:nvPr/>
        </p:nvPicPr>
        <p:blipFill>
          <a:blip r:embed="rId3"/>
          <a:stretch>
            <a:fillRect/>
          </a:stretch>
        </p:blipFill>
        <p:spPr>
          <a:xfrm flipH="1">
            <a:off x="22361079" y="10198810"/>
            <a:ext cx="1053827" cy="742948"/>
          </a:xfrm>
          <a:prstGeom prst="rect">
            <a:avLst/>
          </a:prstGeom>
        </p:spPr>
      </p:pic>
      <p:pic>
        <p:nvPicPr>
          <p:cNvPr id="125" name="Picture 124"/>
          <p:cNvPicPr>
            <a:picLocks noChangeAspect="1"/>
          </p:cNvPicPr>
          <p:nvPr/>
        </p:nvPicPr>
        <p:blipFill>
          <a:blip r:embed="rId3"/>
          <a:stretch>
            <a:fillRect/>
          </a:stretch>
        </p:blipFill>
        <p:spPr>
          <a:xfrm flipH="1">
            <a:off x="22729441" y="8638476"/>
            <a:ext cx="1053827" cy="742948"/>
          </a:xfrm>
          <a:prstGeom prst="rect">
            <a:avLst/>
          </a:prstGeom>
        </p:spPr>
      </p:pic>
      <p:pic>
        <p:nvPicPr>
          <p:cNvPr id="126" name="Picture 125"/>
          <p:cNvPicPr>
            <a:picLocks noChangeAspect="1"/>
          </p:cNvPicPr>
          <p:nvPr/>
        </p:nvPicPr>
        <p:blipFill>
          <a:blip r:embed="rId3"/>
          <a:stretch>
            <a:fillRect/>
          </a:stretch>
        </p:blipFill>
        <p:spPr>
          <a:xfrm flipH="1">
            <a:off x="20546625" y="6826608"/>
            <a:ext cx="1053827" cy="742948"/>
          </a:xfrm>
          <a:prstGeom prst="rect">
            <a:avLst/>
          </a:prstGeom>
        </p:spPr>
      </p:pic>
      <p:pic>
        <p:nvPicPr>
          <p:cNvPr id="127" name="Picture 126"/>
          <p:cNvPicPr>
            <a:picLocks noChangeAspect="1"/>
          </p:cNvPicPr>
          <p:nvPr/>
        </p:nvPicPr>
        <p:blipFill>
          <a:blip r:embed="rId3"/>
          <a:stretch>
            <a:fillRect/>
          </a:stretch>
        </p:blipFill>
        <p:spPr>
          <a:xfrm flipH="1">
            <a:off x="16519687" y="6430084"/>
            <a:ext cx="1053827" cy="742948"/>
          </a:xfrm>
          <a:prstGeom prst="rect">
            <a:avLst/>
          </a:prstGeom>
        </p:spPr>
      </p:pic>
      <p:pic>
        <p:nvPicPr>
          <p:cNvPr id="128" name="Picture 127"/>
          <p:cNvPicPr>
            <a:picLocks noChangeAspect="1"/>
          </p:cNvPicPr>
          <p:nvPr/>
        </p:nvPicPr>
        <p:blipFill>
          <a:blip r:embed="rId3"/>
          <a:stretch>
            <a:fillRect/>
          </a:stretch>
        </p:blipFill>
        <p:spPr>
          <a:xfrm flipH="1">
            <a:off x="14552881" y="5194304"/>
            <a:ext cx="1053827" cy="742948"/>
          </a:xfrm>
          <a:prstGeom prst="rect">
            <a:avLst/>
          </a:prstGeom>
        </p:spPr>
      </p:pic>
      <p:pic>
        <p:nvPicPr>
          <p:cNvPr id="129" name="Picture 128"/>
          <p:cNvPicPr>
            <a:picLocks noChangeAspect="1"/>
          </p:cNvPicPr>
          <p:nvPr/>
        </p:nvPicPr>
        <p:blipFill>
          <a:blip r:embed="rId3"/>
          <a:stretch>
            <a:fillRect/>
          </a:stretch>
        </p:blipFill>
        <p:spPr>
          <a:xfrm flipH="1">
            <a:off x="14171556" y="4210764"/>
            <a:ext cx="1053827" cy="742948"/>
          </a:xfrm>
          <a:prstGeom prst="rect">
            <a:avLst/>
          </a:prstGeom>
        </p:spPr>
      </p:pic>
      <p:pic>
        <p:nvPicPr>
          <p:cNvPr id="130" name="Picture 129"/>
          <p:cNvPicPr>
            <a:picLocks noChangeAspect="1"/>
          </p:cNvPicPr>
          <p:nvPr/>
        </p:nvPicPr>
        <p:blipFill>
          <a:blip r:embed="rId3"/>
          <a:stretch>
            <a:fillRect/>
          </a:stretch>
        </p:blipFill>
        <p:spPr>
          <a:xfrm flipH="1">
            <a:off x="20532324" y="9544410"/>
            <a:ext cx="1053827" cy="742948"/>
          </a:xfrm>
          <a:prstGeom prst="rect">
            <a:avLst/>
          </a:prstGeom>
        </p:spPr>
      </p:pic>
      <p:pic>
        <p:nvPicPr>
          <p:cNvPr id="131" name="Picture 130"/>
          <p:cNvPicPr>
            <a:picLocks noChangeAspect="1"/>
          </p:cNvPicPr>
          <p:nvPr/>
        </p:nvPicPr>
        <p:blipFill>
          <a:blip r:embed="rId3"/>
          <a:stretch>
            <a:fillRect/>
          </a:stretch>
        </p:blipFill>
        <p:spPr>
          <a:xfrm flipH="1">
            <a:off x="18015092" y="9217026"/>
            <a:ext cx="1053827" cy="742948"/>
          </a:xfrm>
          <a:prstGeom prst="rect">
            <a:avLst/>
          </a:prstGeom>
        </p:spPr>
      </p:pic>
      <p:pic>
        <p:nvPicPr>
          <p:cNvPr id="132" name="Picture 131"/>
          <p:cNvPicPr>
            <a:picLocks noChangeAspect="1"/>
          </p:cNvPicPr>
          <p:nvPr/>
        </p:nvPicPr>
        <p:blipFill>
          <a:blip r:embed="rId3"/>
          <a:stretch>
            <a:fillRect/>
          </a:stretch>
        </p:blipFill>
        <p:spPr>
          <a:xfrm flipH="1">
            <a:off x="13487297" y="10198810"/>
            <a:ext cx="1053827" cy="742948"/>
          </a:xfrm>
          <a:prstGeom prst="rect">
            <a:avLst/>
          </a:prstGeom>
        </p:spPr>
      </p:pic>
      <p:pic>
        <p:nvPicPr>
          <p:cNvPr id="133" name="Picture 132"/>
          <p:cNvPicPr>
            <a:picLocks noChangeAspect="1"/>
          </p:cNvPicPr>
          <p:nvPr/>
        </p:nvPicPr>
        <p:blipFill>
          <a:blip r:embed="rId3"/>
          <a:stretch>
            <a:fillRect/>
          </a:stretch>
        </p:blipFill>
        <p:spPr>
          <a:xfrm flipH="1">
            <a:off x="12877940" y="9388832"/>
            <a:ext cx="1053827" cy="742948"/>
          </a:xfrm>
          <a:prstGeom prst="rect">
            <a:avLst/>
          </a:prstGeom>
        </p:spPr>
      </p:pic>
      <p:pic>
        <p:nvPicPr>
          <p:cNvPr id="134" name="Picture 133"/>
          <p:cNvPicPr>
            <a:picLocks noChangeAspect="1"/>
          </p:cNvPicPr>
          <p:nvPr/>
        </p:nvPicPr>
        <p:blipFill>
          <a:blip r:embed="rId3"/>
          <a:stretch>
            <a:fillRect/>
          </a:stretch>
        </p:blipFill>
        <p:spPr>
          <a:xfrm flipH="1">
            <a:off x="11063956" y="9070978"/>
            <a:ext cx="1053827" cy="742948"/>
          </a:xfrm>
          <a:prstGeom prst="rect">
            <a:avLst/>
          </a:prstGeom>
        </p:spPr>
      </p:pic>
      <p:pic>
        <p:nvPicPr>
          <p:cNvPr id="135" name="Picture 134"/>
          <p:cNvPicPr>
            <a:picLocks noChangeAspect="1"/>
          </p:cNvPicPr>
          <p:nvPr/>
        </p:nvPicPr>
        <p:blipFill>
          <a:blip r:embed="rId3"/>
          <a:stretch>
            <a:fillRect/>
          </a:stretch>
        </p:blipFill>
        <p:spPr>
          <a:xfrm flipH="1">
            <a:off x="9590756" y="8510418"/>
            <a:ext cx="1053827" cy="742948"/>
          </a:xfrm>
          <a:prstGeom prst="rect">
            <a:avLst/>
          </a:prstGeom>
        </p:spPr>
      </p:pic>
      <p:pic>
        <p:nvPicPr>
          <p:cNvPr id="136" name="Picture 135"/>
          <p:cNvPicPr>
            <a:picLocks noChangeAspect="1"/>
          </p:cNvPicPr>
          <p:nvPr/>
        </p:nvPicPr>
        <p:blipFill>
          <a:blip r:embed="rId3"/>
          <a:stretch>
            <a:fillRect/>
          </a:stretch>
        </p:blipFill>
        <p:spPr>
          <a:xfrm flipH="1">
            <a:off x="10790847" y="7557916"/>
            <a:ext cx="1053827" cy="742948"/>
          </a:xfrm>
          <a:prstGeom prst="rect">
            <a:avLst/>
          </a:prstGeom>
        </p:spPr>
      </p:pic>
      <p:pic>
        <p:nvPicPr>
          <p:cNvPr id="137" name="Picture 136"/>
          <p:cNvPicPr>
            <a:picLocks noChangeAspect="1"/>
          </p:cNvPicPr>
          <p:nvPr/>
        </p:nvPicPr>
        <p:blipFill>
          <a:blip r:embed="rId3"/>
          <a:stretch>
            <a:fillRect/>
          </a:stretch>
        </p:blipFill>
        <p:spPr>
          <a:xfrm flipH="1">
            <a:off x="12475772" y="8131886"/>
            <a:ext cx="1053827" cy="742948"/>
          </a:xfrm>
          <a:prstGeom prst="rect">
            <a:avLst/>
          </a:prstGeom>
        </p:spPr>
      </p:pic>
      <p:pic>
        <p:nvPicPr>
          <p:cNvPr id="138" name="Picture 137"/>
          <p:cNvPicPr>
            <a:picLocks noChangeAspect="1"/>
          </p:cNvPicPr>
          <p:nvPr/>
        </p:nvPicPr>
        <p:blipFill>
          <a:blip r:embed="rId3"/>
          <a:stretch>
            <a:fillRect/>
          </a:stretch>
        </p:blipFill>
        <p:spPr>
          <a:xfrm flipH="1">
            <a:off x="14538255" y="7988302"/>
            <a:ext cx="1053827" cy="742948"/>
          </a:xfrm>
          <a:prstGeom prst="rect">
            <a:avLst/>
          </a:prstGeom>
        </p:spPr>
      </p:pic>
      <p:pic>
        <p:nvPicPr>
          <p:cNvPr id="139" name="Picture 138"/>
          <p:cNvPicPr>
            <a:picLocks noChangeAspect="1"/>
          </p:cNvPicPr>
          <p:nvPr/>
        </p:nvPicPr>
        <p:blipFill>
          <a:blip r:embed="rId3"/>
          <a:stretch>
            <a:fillRect/>
          </a:stretch>
        </p:blipFill>
        <p:spPr>
          <a:xfrm flipH="1">
            <a:off x="16712071" y="7877886"/>
            <a:ext cx="1053827" cy="742948"/>
          </a:xfrm>
          <a:prstGeom prst="rect">
            <a:avLst/>
          </a:prstGeom>
        </p:spPr>
      </p:pic>
      <p:pic>
        <p:nvPicPr>
          <p:cNvPr id="140" name="Picture 139"/>
          <p:cNvPicPr>
            <a:picLocks noChangeAspect="1"/>
          </p:cNvPicPr>
          <p:nvPr/>
        </p:nvPicPr>
        <p:blipFill>
          <a:blip r:embed="rId3"/>
          <a:stretch>
            <a:fillRect/>
          </a:stretch>
        </p:blipFill>
        <p:spPr>
          <a:xfrm flipH="1">
            <a:off x="18417257" y="8131886"/>
            <a:ext cx="1053827" cy="742948"/>
          </a:xfrm>
          <a:prstGeom prst="rect">
            <a:avLst/>
          </a:prstGeom>
        </p:spPr>
      </p:pic>
      <p:pic>
        <p:nvPicPr>
          <p:cNvPr id="141" name="Picture 140"/>
          <p:cNvPicPr>
            <a:picLocks noChangeAspect="1"/>
          </p:cNvPicPr>
          <p:nvPr/>
        </p:nvPicPr>
        <p:blipFill>
          <a:blip r:embed="rId3"/>
          <a:stretch>
            <a:fillRect/>
          </a:stretch>
        </p:blipFill>
        <p:spPr>
          <a:xfrm flipH="1">
            <a:off x="15326897" y="12112626"/>
            <a:ext cx="1053827" cy="742948"/>
          </a:xfrm>
          <a:prstGeom prst="rect">
            <a:avLst/>
          </a:prstGeom>
        </p:spPr>
      </p:pic>
      <p:pic>
        <p:nvPicPr>
          <p:cNvPr id="142" name="Picture 141"/>
          <p:cNvPicPr>
            <a:picLocks noChangeAspect="1"/>
          </p:cNvPicPr>
          <p:nvPr/>
        </p:nvPicPr>
        <p:blipFill>
          <a:blip r:embed="rId3"/>
          <a:stretch>
            <a:fillRect/>
          </a:stretch>
        </p:blipFill>
        <p:spPr>
          <a:xfrm flipH="1">
            <a:off x="16827505" y="12664030"/>
            <a:ext cx="1053827" cy="742948"/>
          </a:xfrm>
          <a:prstGeom prst="rect">
            <a:avLst/>
          </a:prstGeom>
        </p:spPr>
      </p:pic>
      <p:pic>
        <p:nvPicPr>
          <p:cNvPr id="143" name="Picture 142"/>
          <p:cNvPicPr>
            <a:picLocks noChangeAspect="1"/>
          </p:cNvPicPr>
          <p:nvPr/>
        </p:nvPicPr>
        <p:blipFill>
          <a:blip r:embed="rId3"/>
          <a:stretch>
            <a:fillRect/>
          </a:stretch>
        </p:blipFill>
        <p:spPr>
          <a:xfrm flipH="1">
            <a:off x="15517423" y="10941758"/>
            <a:ext cx="1053827" cy="742948"/>
          </a:xfrm>
          <a:prstGeom prst="rect">
            <a:avLst/>
          </a:prstGeom>
        </p:spPr>
      </p:pic>
      <p:pic>
        <p:nvPicPr>
          <p:cNvPr id="144" name="Picture 143"/>
          <p:cNvPicPr>
            <a:picLocks noChangeAspect="1"/>
          </p:cNvPicPr>
          <p:nvPr/>
        </p:nvPicPr>
        <p:blipFill>
          <a:blip r:embed="rId3"/>
          <a:stretch>
            <a:fillRect/>
          </a:stretch>
        </p:blipFill>
        <p:spPr>
          <a:xfrm flipH="1">
            <a:off x="17126092" y="11353456"/>
            <a:ext cx="1053827" cy="742948"/>
          </a:xfrm>
          <a:prstGeom prst="rect">
            <a:avLst/>
          </a:prstGeom>
        </p:spPr>
      </p:pic>
      <p:pic>
        <p:nvPicPr>
          <p:cNvPr id="145" name="Picture 144"/>
          <p:cNvPicPr>
            <a:picLocks noChangeAspect="1"/>
          </p:cNvPicPr>
          <p:nvPr/>
        </p:nvPicPr>
        <p:blipFill>
          <a:blip r:embed="rId3"/>
          <a:stretch>
            <a:fillRect/>
          </a:stretch>
        </p:blipFill>
        <p:spPr>
          <a:xfrm flipH="1">
            <a:off x="18745772" y="12379328"/>
            <a:ext cx="1053827" cy="742948"/>
          </a:xfrm>
          <a:prstGeom prst="rect">
            <a:avLst/>
          </a:prstGeom>
        </p:spPr>
      </p:pic>
      <p:pic>
        <p:nvPicPr>
          <p:cNvPr id="146" name="Picture 145"/>
          <p:cNvPicPr>
            <a:picLocks noChangeAspect="1"/>
          </p:cNvPicPr>
          <p:nvPr/>
        </p:nvPicPr>
        <p:blipFill>
          <a:blip r:embed="rId3"/>
          <a:stretch>
            <a:fillRect/>
          </a:stretch>
        </p:blipFill>
        <p:spPr>
          <a:xfrm flipH="1">
            <a:off x="20546623" y="12096404"/>
            <a:ext cx="1053827" cy="742948"/>
          </a:xfrm>
          <a:prstGeom prst="rect">
            <a:avLst/>
          </a:prstGeom>
        </p:spPr>
      </p:pic>
      <p:pic>
        <p:nvPicPr>
          <p:cNvPr id="147" name="Picture 146"/>
          <p:cNvPicPr>
            <a:picLocks noChangeAspect="1"/>
          </p:cNvPicPr>
          <p:nvPr/>
        </p:nvPicPr>
        <p:blipFill>
          <a:blip r:embed="rId3"/>
          <a:stretch>
            <a:fillRect/>
          </a:stretch>
        </p:blipFill>
        <p:spPr>
          <a:xfrm flipH="1">
            <a:off x="21996071" y="12665080"/>
            <a:ext cx="1053827" cy="742948"/>
          </a:xfrm>
          <a:prstGeom prst="rect">
            <a:avLst/>
          </a:prstGeom>
        </p:spPr>
      </p:pic>
      <p:pic>
        <p:nvPicPr>
          <p:cNvPr id="148" name="Picture 147"/>
          <p:cNvPicPr>
            <a:picLocks noChangeAspect="1"/>
          </p:cNvPicPr>
          <p:nvPr/>
        </p:nvPicPr>
        <p:blipFill>
          <a:blip r:embed="rId3"/>
          <a:stretch>
            <a:fillRect/>
          </a:stretch>
        </p:blipFill>
        <p:spPr>
          <a:xfrm flipH="1">
            <a:off x="22398708" y="11550298"/>
            <a:ext cx="1053827" cy="742948"/>
          </a:xfrm>
          <a:prstGeom prst="rect">
            <a:avLst/>
          </a:prstGeom>
        </p:spPr>
      </p:pic>
      <p:pic>
        <p:nvPicPr>
          <p:cNvPr id="149" name="Picture 148"/>
          <p:cNvPicPr>
            <a:picLocks noChangeAspect="1"/>
          </p:cNvPicPr>
          <p:nvPr/>
        </p:nvPicPr>
        <p:blipFill>
          <a:blip r:embed="rId3"/>
          <a:stretch>
            <a:fillRect/>
          </a:stretch>
        </p:blipFill>
        <p:spPr>
          <a:xfrm flipH="1">
            <a:off x="9590756" y="12383212"/>
            <a:ext cx="1053827" cy="742948"/>
          </a:xfrm>
          <a:prstGeom prst="rect">
            <a:avLst/>
          </a:prstGeom>
        </p:spPr>
      </p:pic>
      <p:pic>
        <p:nvPicPr>
          <p:cNvPr id="150" name="Picture 149"/>
          <p:cNvPicPr>
            <a:picLocks noChangeAspect="1"/>
          </p:cNvPicPr>
          <p:nvPr/>
        </p:nvPicPr>
        <p:blipFill>
          <a:blip r:embed="rId3"/>
          <a:stretch>
            <a:fillRect/>
          </a:stretch>
        </p:blipFill>
        <p:spPr>
          <a:xfrm flipH="1">
            <a:off x="8976823" y="10749848"/>
            <a:ext cx="1053827" cy="742948"/>
          </a:xfrm>
          <a:prstGeom prst="rect">
            <a:avLst/>
          </a:prstGeom>
        </p:spPr>
      </p:pic>
      <p:pic>
        <p:nvPicPr>
          <p:cNvPr id="151" name="Picture 150"/>
          <p:cNvPicPr>
            <a:picLocks noChangeAspect="1"/>
          </p:cNvPicPr>
          <p:nvPr/>
        </p:nvPicPr>
        <p:blipFill>
          <a:blip r:embed="rId3"/>
          <a:stretch>
            <a:fillRect/>
          </a:stretch>
        </p:blipFill>
        <p:spPr>
          <a:xfrm flipH="1">
            <a:off x="13267545" y="12684128"/>
            <a:ext cx="1053827" cy="742948"/>
          </a:xfrm>
          <a:prstGeom prst="rect">
            <a:avLst/>
          </a:prstGeom>
        </p:spPr>
      </p:pic>
      <p:pic>
        <p:nvPicPr>
          <p:cNvPr id="152" name="Picture 151"/>
          <p:cNvPicPr>
            <a:picLocks noChangeAspect="1"/>
          </p:cNvPicPr>
          <p:nvPr/>
        </p:nvPicPr>
        <p:blipFill>
          <a:blip r:embed="rId3"/>
          <a:stretch>
            <a:fillRect/>
          </a:stretch>
        </p:blipFill>
        <p:spPr>
          <a:xfrm flipH="1">
            <a:off x="11404740" y="12112626"/>
            <a:ext cx="1053827" cy="742948"/>
          </a:xfrm>
          <a:prstGeom prst="rect">
            <a:avLst/>
          </a:prstGeom>
        </p:spPr>
      </p:pic>
      <p:pic>
        <p:nvPicPr>
          <p:cNvPr id="153" name="Picture 152"/>
          <p:cNvPicPr>
            <a:picLocks noChangeAspect="1"/>
          </p:cNvPicPr>
          <p:nvPr/>
        </p:nvPicPr>
        <p:blipFill>
          <a:blip r:embed="rId3"/>
          <a:stretch>
            <a:fillRect/>
          </a:stretch>
        </p:blipFill>
        <p:spPr>
          <a:xfrm flipH="1">
            <a:off x="13887588" y="11550298"/>
            <a:ext cx="1053827" cy="742948"/>
          </a:xfrm>
          <a:prstGeom prst="rect">
            <a:avLst/>
          </a:prstGeom>
        </p:spPr>
      </p:pic>
    </p:spTree>
    <p:extLst>
      <p:ext uri="{BB962C8B-B14F-4D97-AF65-F5344CB8AC3E}">
        <p14:creationId xmlns:p14="http://schemas.microsoft.com/office/powerpoint/2010/main" val="41690734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0" y="12268200"/>
            <a:ext cx="24384000" cy="1447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solidFill>
                <a:srgbClr val="000000"/>
              </a:solidFill>
              <a:effectLst/>
              <a:latin typeface="GillSans" charset="0"/>
              <a:ea typeface="ヒラギノ角ゴ ProN W3" charset="0"/>
              <a:cs typeface="ヒラギノ角ゴ ProN W3" charset="0"/>
              <a:sym typeface="GillSans" charset="0"/>
            </a:endParaRPr>
          </a:p>
        </p:txBody>
      </p:sp>
      <p:pic>
        <p:nvPicPr>
          <p:cNvPr id="6" name="Picture 5"/>
          <p:cNvPicPr>
            <a:picLocks noChangeAspect="1"/>
          </p:cNvPicPr>
          <p:nvPr/>
        </p:nvPicPr>
        <p:blipFill>
          <a:blip r:embed="rId3"/>
          <a:stretch>
            <a:fillRect/>
          </a:stretch>
        </p:blipFill>
        <p:spPr>
          <a:xfrm>
            <a:off x="1922872" y="677334"/>
            <a:ext cx="9719733" cy="1244600"/>
          </a:xfrm>
          <a:prstGeom prst="rect">
            <a:avLst/>
          </a:prstGeom>
        </p:spPr>
      </p:pic>
      <p:pic>
        <p:nvPicPr>
          <p:cNvPr id="9" name="Picture 8" descr="feedflik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3851" y="6963832"/>
            <a:ext cx="10837333" cy="1651000"/>
          </a:xfrm>
          <a:prstGeom prst="rect">
            <a:avLst/>
          </a:prstGeom>
        </p:spPr>
      </p:pic>
      <p:pic>
        <p:nvPicPr>
          <p:cNvPr id="10" name="Picture 9"/>
          <p:cNvPicPr>
            <a:picLocks noChangeAspect="1"/>
          </p:cNvPicPr>
          <p:nvPr/>
        </p:nvPicPr>
        <p:blipFill>
          <a:blip r:embed="rId5"/>
          <a:stretch>
            <a:fillRect/>
          </a:stretch>
        </p:blipFill>
        <p:spPr>
          <a:xfrm>
            <a:off x="1922872" y="6563076"/>
            <a:ext cx="9347200" cy="4140200"/>
          </a:xfrm>
          <a:prstGeom prst="rect">
            <a:avLst/>
          </a:prstGeom>
        </p:spPr>
      </p:pic>
      <p:pic>
        <p:nvPicPr>
          <p:cNvPr id="12" name="Picture 11"/>
          <p:cNvPicPr>
            <a:picLocks noChangeAspect="1"/>
          </p:cNvPicPr>
          <p:nvPr/>
        </p:nvPicPr>
        <p:blipFill>
          <a:blip r:embed="rId6"/>
          <a:stretch>
            <a:fillRect/>
          </a:stretch>
        </p:blipFill>
        <p:spPr>
          <a:xfrm>
            <a:off x="14685436" y="9815687"/>
            <a:ext cx="8908344" cy="3019778"/>
          </a:xfrm>
          <a:prstGeom prst="rect">
            <a:avLst/>
          </a:prstGeom>
        </p:spPr>
      </p:pic>
      <p:pic>
        <p:nvPicPr>
          <p:cNvPr id="13" name="Picture 12"/>
          <p:cNvPicPr>
            <a:picLocks noChangeAspect="1"/>
          </p:cNvPicPr>
          <p:nvPr/>
        </p:nvPicPr>
        <p:blipFill>
          <a:blip r:embed="rId7"/>
          <a:stretch>
            <a:fillRect/>
          </a:stretch>
        </p:blipFill>
        <p:spPr>
          <a:xfrm>
            <a:off x="8850487" y="3312254"/>
            <a:ext cx="6867405" cy="2161072"/>
          </a:xfrm>
          <a:prstGeom prst="rect">
            <a:avLst/>
          </a:prstGeom>
        </p:spPr>
      </p:pic>
      <p:pic>
        <p:nvPicPr>
          <p:cNvPr id="14" name="Picture 13"/>
          <p:cNvPicPr>
            <a:picLocks noChangeAspect="1"/>
          </p:cNvPicPr>
          <p:nvPr/>
        </p:nvPicPr>
        <p:blipFill>
          <a:blip r:embed="rId8"/>
          <a:stretch>
            <a:fillRect/>
          </a:stretch>
        </p:blipFill>
        <p:spPr>
          <a:xfrm>
            <a:off x="3668887" y="2058811"/>
            <a:ext cx="3830696" cy="2873022"/>
          </a:xfrm>
          <a:prstGeom prst="rect">
            <a:avLst/>
          </a:prstGeom>
        </p:spPr>
      </p:pic>
      <p:pic>
        <p:nvPicPr>
          <p:cNvPr id="15" name="Picture 14"/>
          <p:cNvPicPr>
            <a:picLocks noChangeAspect="1"/>
          </p:cNvPicPr>
          <p:nvPr/>
        </p:nvPicPr>
        <p:blipFill rotWithShape="1">
          <a:blip r:embed="rId9"/>
          <a:srcRect t="29522" b="34645"/>
          <a:stretch/>
        </p:blipFill>
        <p:spPr>
          <a:xfrm>
            <a:off x="7768636" y="10881076"/>
            <a:ext cx="4515555" cy="1213556"/>
          </a:xfrm>
          <a:prstGeom prst="rect">
            <a:avLst/>
          </a:prstGeom>
        </p:spPr>
      </p:pic>
      <p:pic>
        <p:nvPicPr>
          <p:cNvPr id="16" name="Picture 15"/>
          <p:cNvPicPr>
            <a:picLocks noChangeAspect="1"/>
          </p:cNvPicPr>
          <p:nvPr/>
        </p:nvPicPr>
        <p:blipFill>
          <a:blip r:embed="rId10"/>
          <a:stretch>
            <a:fillRect/>
          </a:stretch>
        </p:blipFill>
        <p:spPr>
          <a:xfrm>
            <a:off x="13877808" y="440266"/>
            <a:ext cx="2709333" cy="2032000"/>
          </a:xfrm>
          <a:prstGeom prst="rect">
            <a:avLst/>
          </a:prstGeom>
        </p:spPr>
      </p:pic>
      <p:pic>
        <p:nvPicPr>
          <p:cNvPr id="17" name="Picture 16"/>
          <p:cNvPicPr>
            <a:picLocks noChangeAspect="1"/>
          </p:cNvPicPr>
          <p:nvPr/>
        </p:nvPicPr>
        <p:blipFill>
          <a:blip r:embed="rId11"/>
          <a:stretch>
            <a:fillRect/>
          </a:stretch>
        </p:blipFill>
        <p:spPr>
          <a:xfrm>
            <a:off x="978371" y="4931832"/>
            <a:ext cx="2709333" cy="2032000"/>
          </a:xfrm>
          <a:prstGeom prst="rect">
            <a:avLst/>
          </a:prstGeom>
        </p:spPr>
      </p:pic>
      <p:pic>
        <p:nvPicPr>
          <p:cNvPr id="18" name="Picture 17"/>
          <p:cNvPicPr>
            <a:picLocks noChangeAspect="1"/>
          </p:cNvPicPr>
          <p:nvPr/>
        </p:nvPicPr>
        <p:blipFill>
          <a:blip r:embed="rId12"/>
          <a:stretch>
            <a:fillRect/>
          </a:stretch>
        </p:blipFill>
        <p:spPr>
          <a:xfrm>
            <a:off x="19831046" y="677334"/>
            <a:ext cx="2709333" cy="2032000"/>
          </a:xfrm>
          <a:prstGeom prst="rect">
            <a:avLst/>
          </a:prstGeom>
        </p:spPr>
      </p:pic>
      <p:pic>
        <p:nvPicPr>
          <p:cNvPr id="19" name="Picture 18"/>
          <p:cNvPicPr>
            <a:picLocks noChangeAspect="1"/>
          </p:cNvPicPr>
          <p:nvPr/>
        </p:nvPicPr>
        <p:blipFill>
          <a:blip r:embed="rId13"/>
          <a:stretch>
            <a:fillRect/>
          </a:stretch>
        </p:blipFill>
        <p:spPr>
          <a:xfrm>
            <a:off x="2874902" y="11250790"/>
            <a:ext cx="2709333" cy="2032000"/>
          </a:xfrm>
          <a:prstGeom prst="rect">
            <a:avLst/>
          </a:prstGeom>
        </p:spPr>
      </p:pic>
      <p:pic>
        <p:nvPicPr>
          <p:cNvPr id="2" name="Picture 1"/>
          <p:cNvPicPr>
            <a:picLocks noChangeAspect="1"/>
          </p:cNvPicPr>
          <p:nvPr/>
        </p:nvPicPr>
        <p:blipFill>
          <a:blip r:embed="rId14"/>
          <a:stretch>
            <a:fillRect/>
          </a:stretch>
        </p:blipFill>
        <p:spPr>
          <a:xfrm>
            <a:off x="17206379" y="4571626"/>
            <a:ext cx="5249333" cy="1346200"/>
          </a:xfrm>
          <a:prstGeom prst="rect">
            <a:avLst/>
          </a:prstGeom>
        </p:spPr>
      </p:pic>
    </p:spTree>
    <p:extLst>
      <p:ext uri="{BB962C8B-B14F-4D97-AF65-F5344CB8AC3E}">
        <p14:creationId xmlns:p14="http://schemas.microsoft.com/office/powerpoint/2010/main" val="2908117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97" r="1199"/>
          <a:stretch/>
        </p:blipFill>
        <p:spPr>
          <a:xfrm>
            <a:off x="-3" y="-28264"/>
            <a:ext cx="24421632" cy="13744264"/>
          </a:xfrm>
          <a:prstGeom prst="rect">
            <a:avLst/>
          </a:prstGeom>
        </p:spPr>
      </p:pic>
    </p:spTree>
    <p:extLst>
      <p:ext uri="{BB962C8B-B14F-4D97-AF65-F5344CB8AC3E}">
        <p14:creationId xmlns:p14="http://schemas.microsoft.com/office/powerpoint/2010/main" val="17563681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18667" y="3886200"/>
            <a:ext cx="13546667" cy="5918200"/>
          </a:xfrm>
          <a:prstGeom prst="rect">
            <a:avLst/>
          </a:prstGeom>
        </p:spPr>
      </p:pic>
      <p:pic>
        <p:nvPicPr>
          <p:cNvPr id="9" name="Picture 8"/>
          <p:cNvPicPr>
            <a:picLocks noChangeAspect="1"/>
          </p:cNvPicPr>
          <p:nvPr/>
        </p:nvPicPr>
        <p:blipFill>
          <a:blip r:embed="rId4"/>
          <a:stretch>
            <a:fillRect/>
          </a:stretch>
        </p:blipFill>
        <p:spPr>
          <a:xfrm>
            <a:off x="3" y="2209800"/>
            <a:ext cx="24384000" cy="11506200"/>
          </a:xfrm>
          <a:prstGeom prst="rect">
            <a:avLst/>
          </a:prstGeom>
        </p:spPr>
      </p:pic>
      <p:pic>
        <p:nvPicPr>
          <p:cNvPr id="10" name="Picture 9"/>
          <p:cNvPicPr>
            <a:picLocks noChangeAspect="1"/>
          </p:cNvPicPr>
          <p:nvPr/>
        </p:nvPicPr>
        <p:blipFill>
          <a:blip r:embed="rId5"/>
          <a:stretch>
            <a:fillRect/>
          </a:stretch>
        </p:blipFill>
        <p:spPr>
          <a:xfrm>
            <a:off x="2" y="0"/>
            <a:ext cx="24383997" cy="2209800"/>
          </a:xfrm>
          <a:prstGeom prst="rect">
            <a:avLst/>
          </a:prstGeom>
        </p:spPr>
      </p:pic>
    </p:spTree>
    <p:extLst>
      <p:ext uri="{BB962C8B-B14F-4D97-AF65-F5344CB8AC3E}">
        <p14:creationId xmlns:p14="http://schemas.microsoft.com/office/powerpoint/2010/main" val="23389695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153"/>
          <p:cNvSpPr/>
          <p:nvPr/>
        </p:nvSpPr>
        <p:spPr bwMode="auto">
          <a:xfrm>
            <a:off x="0" y="12268200"/>
            <a:ext cx="24384000" cy="1447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solidFill>
                <a:srgbClr val="000000"/>
              </a:solidFill>
              <a:effectLst/>
              <a:latin typeface="GillSans" charset="0"/>
              <a:ea typeface="ヒラギノ角ゴ ProN W3" charset="0"/>
              <a:cs typeface="ヒラギノ角ゴ ProN W3" charset="0"/>
              <a:sym typeface="GillSans" charset="0"/>
            </a:endParaRPr>
          </a:p>
        </p:txBody>
      </p:sp>
      <p:sp>
        <p:nvSpPr>
          <p:cNvPr id="59" name="Rectangle 58"/>
          <p:cNvSpPr/>
          <p:nvPr/>
        </p:nvSpPr>
        <p:spPr>
          <a:xfrm>
            <a:off x="8551333" y="0"/>
            <a:ext cx="15832667" cy="13716000"/>
          </a:xfrm>
          <a:prstGeom prst="rect">
            <a:avLst/>
          </a:prstGeom>
          <a:solidFill>
            <a:schemeClr val="tx2">
              <a:lumMod val="60000"/>
              <a:lumOff val="40000"/>
              <a:alpha val="2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 name="Oval 4"/>
          <p:cNvSpPr/>
          <p:nvPr/>
        </p:nvSpPr>
        <p:spPr>
          <a:xfrm>
            <a:off x="10786538" y="36639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 name="Oval 5"/>
          <p:cNvSpPr/>
          <p:nvPr/>
        </p:nvSpPr>
        <p:spPr>
          <a:xfrm>
            <a:off x="14816674" y="1701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0" name="Oval 19"/>
          <p:cNvSpPr/>
          <p:nvPr/>
        </p:nvSpPr>
        <p:spPr>
          <a:xfrm>
            <a:off x="14647340" y="31750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1" name="Oval 20"/>
          <p:cNvSpPr/>
          <p:nvPr/>
        </p:nvSpPr>
        <p:spPr>
          <a:xfrm>
            <a:off x="12001506" y="844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2" name="Oval 21"/>
          <p:cNvSpPr/>
          <p:nvPr/>
        </p:nvSpPr>
        <p:spPr>
          <a:xfrm>
            <a:off x="12403674" y="39497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3" name="Oval 22"/>
          <p:cNvSpPr/>
          <p:nvPr/>
        </p:nvSpPr>
        <p:spPr>
          <a:xfrm>
            <a:off x="12403674" y="6305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4" name="Oval 23"/>
          <p:cNvSpPr/>
          <p:nvPr/>
        </p:nvSpPr>
        <p:spPr>
          <a:xfrm>
            <a:off x="16044338" y="48323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5" name="Oval 24"/>
          <p:cNvSpPr/>
          <p:nvPr/>
        </p:nvSpPr>
        <p:spPr>
          <a:xfrm>
            <a:off x="16023172" y="78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6" name="Oval 25"/>
          <p:cNvSpPr/>
          <p:nvPr/>
        </p:nvSpPr>
        <p:spPr>
          <a:xfrm>
            <a:off x="9715506" y="8585205"/>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7" name="Oval 26"/>
          <p:cNvSpPr/>
          <p:nvPr/>
        </p:nvSpPr>
        <p:spPr>
          <a:xfrm>
            <a:off x="19346340" y="3016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8" name="Oval 27"/>
          <p:cNvSpPr/>
          <p:nvPr/>
        </p:nvSpPr>
        <p:spPr>
          <a:xfrm>
            <a:off x="20269207" y="2273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29" name="Oval 28"/>
          <p:cNvSpPr/>
          <p:nvPr/>
        </p:nvSpPr>
        <p:spPr>
          <a:xfrm>
            <a:off x="21073540" y="5480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30" name="Oval 29"/>
          <p:cNvSpPr/>
          <p:nvPr/>
        </p:nvSpPr>
        <p:spPr>
          <a:xfrm>
            <a:off x="18542007" y="8210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31" name="Oval 30"/>
          <p:cNvSpPr/>
          <p:nvPr/>
        </p:nvSpPr>
        <p:spPr>
          <a:xfrm>
            <a:off x="14321372" y="4260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1" name="Oval 40"/>
          <p:cNvSpPr/>
          <p:nvPr/>
        </p:nvSpPr>
        <p:spPr>
          <a:xfrm>
            <a:off x="22536154" y="11607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2" name="Oval 41"/>
          <p:cNvSpPr/>
          <p:nvPr/>
        </p:nvSpPr>
        <p:spPr>
          <a:xfrm>
            <a:off x="20671372" y="9588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3" name="Oval 42"/>
          <p:cNvSpPr/>
          <p:nvPr/>
        </p:nvSpPr>
        <p:spPr>
          <a:xfrm>
            <a:off x="15642170" y="11036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5" name="Oval 44"/>
          <p:cNvSpPr/>
          <p:nvPr/>
        </p:nvSpPr>
        <p:spPr>
          <a:xfrm>
            <a:off x="20927487" y="3587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6" name="Oval 45"/>
          <p:cNvSpPr/>
          <p:nvPr/>
        </p:nvSpPr>
        <p:spPr>
          <a:xfrm>
            <a:off x="13610169" y="10255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7" name="Oval 46"/>
          <p:cNvSpPr/>
          <p:nvPr/>
        </p:nvSpPr>
        <p:spPr>
          <a:xfrm>
            <a:off x="16675103" y="6496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8" name="Oval 47"/>
          <p:cNvSpPr/>
          <p:nvPr/>
        </p:nvSpPr>
        <p:spPr>
          <a:xfrm>
            <a:off x="9715503" y="12465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49" name="Oval 48"/>
          <p:cNvSpPr/>
          <p:nvPr/>
        </p:nvSpPr>
        <p:spPr>
          <a:xfrm>
            <a:off x="12600522" y="8210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0" name="Oval 49"/>
          <p:cNvSpPr/>
          <p:nvPr/>
        </p:nvSpPr>
        <p:spPr>
          <a:xfrm>
            <a:off x="22133986" y="4260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1" name="Oval 50"/>
          <p:cNvSpPr/>
          <p:nvPr/>
        </p:nvSpPr>
        <p:spPr>
          <a:xfrm>
            <a:off x="14647340" y="8051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2" name="Oval 51"/>
          <p:cNvSpPr/>
          <p:nvPr/>
        </p:nvSpPr>
        <p:spPr>
          <a:xfrm>
            <a:off x="18857386" y="1416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3" name="Oval 52"/>
          <p:cNvSpPr/>
          <p:nvPr/>
        </p:nvSpPr>
        <p:spPr>
          <a:xfrm>
            <a:off x="21877874" y="2603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4" name="Oval 53"/>
          <p:cNvSpPr/>
          <p:nvPr/>
        </p:nvSpPr>
        <p:spPr>
          <a:xfrm>
            <a:off x="18139839" y="42608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5" name="Oval 54"/>
          <p:cNvSpPr/>
          <p:nvPr/>
        </p:nvSpPr>
        <p:spPr>
          <a:xfrm>
            <a:off x="14025039" y="11607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6" name="Oval 55"/>
          <p:cNvSpPr/>
          <p:nvPr/>
        </p:nvSpPr>
        <p:spPr>
          <a:xfrm>
            <a:off x="11197172" y="91567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7" name="Oval 56"/>
          <p:cNvSpPr/>
          <p:nvPr/>
        </p:nvSpPr>
        <p:spPr>
          <a:xfrm>
            <a:off x="22485356" y="10255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58" name="Oval 57"/>
          <p:cNvSpPr/>
          <p:nvPr/>
        </p:nvSpPr>
        <p:spPr>
          <a:xfrm>
            <a:off x="22887516" y="713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cxnSp>
        <p:nvCxnSpPr>
          <p:cNvPr id="61" name="Straight Arrow Connector 60"/>
          <p:cNvCxnSpPr>
            <a:stCxn id="59" idx="1"/>
          </p:cNvCxnSpPr>
          <p:nvPr/>
        </p:nvCxnSpPr>
        <p:spPr>
          <a:xfrm rot="10800000" flipV="1">
            <a:off x="5884343" y="6858003"/>
            <a:ext cx="2667000" cy="2"/>
          </a:xfrm>
          <a:prstGeom prst="straightConnector1">
            <a:avLst/>
          </a:prstGeom>
          <a:ln w="381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9108020" y="10826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4" name="Oval 63"/>
          <p:cNvSpPr/>
          <p:nvPr/>
        </p:nvSpPr>
        <p:spPr>
          <a:xfrm>
            <a:off x="9313338" y="713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5" name="Oval 64"/>
          <p:cNvSpPr/>
          <p:nvPr/>
        </p:nvSpPr>
        <p:spPr>
          <a:xfrm>
            <a:off x="13002687" y="94424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6" name="Oval 65"/>
          <p:cNvSpPr/>
          <p:nvPr/>
        </p:nvSpPr>
        <p:spPr>
          <a:xfrm>
            <a:off x="20671372" y="12179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7" name="Oval 66"/>
          <p:cNvSpPr/>
          <p:nvPr/>
        </p:nvSpPr>
        <p:spPr>
          <a:xfrm>
            <a:off x="17250839" y="11398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8" name="Oval 67"/>
          <p:cNvSpPr/>
          <p:nvPr/>
        </p:nvSpPr>
        <p:spPr>
          <a:xfrm>
            <a:off x="18139839" y="9302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9" name="Oval 68"/>
          <p:cNvSpPr/>
          <p:nvPr/>
        </p:nvSpPr>
        <p:spPr>
          <a:xfrm>
            <a:off x="20269204" y="10477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0" name="Oval 69"/>
          <p:cNvSpPr/>
          <p:nvPr/>
        </p:nvSpPr>
        <p:spPr>
          <a:xfrm>
            <a:off x="10922004" y="7639049"/>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1" name="Oval 70"/>
          <p:cNvSpPr/>
          <p:nvPr/>
        </p:nvSpPr>
        <p:spPr>
          <a:xfrm>
            <a:off x="9990668" y="654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2" name="Oval 71"/>
          <p:cNvSpPr/>
          <p:nvPr/>
        </p:nvSpPr>
        <p:spPr>
          <a:xfrm>
            <a:off x="15424156" y="12179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3" name="Oval 72"/>
          <p:cNvSpPr/>
          <p:nvPr/>
        </p:nvSpPr>
        <p:spPr>
          <a:xfrm>
            <a:off x="13404852" y="12750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4" name="Oval 73"/>
          <p:cNvSpPr/>
          <p:nvPr/>
        </p:nvSpPr>
        <p:spPr>
          <a:xfrm>
            <a:off x="11529487" y="121793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5" name="Oval 74"/>
          <p:cNvSpPr/>
          <p:nvPr/>
        </p:nvSpPr>
        <p:spPr>
          <a:xfrm>
            <a:off x="16848671" y="79883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6" name="Oval 75"/>
          <p:cNvSpPr/>
          <p:nvPr/>
        </p:nvSpPr>
        <p:spPr>
          <a:xfrm>
            <a:off x="18139839" y="71310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7" name="Oval 76"/>
          <p:cNvSpPr/>
          <p:nvPr/>
        </p:nvSpPr>
        <p:spPr>
          <a:xfrm>
            <a:off x="20671372" y="68453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8" name="Oval 77"/>
          <p:cNvSpPr/>
          <p:nvPr/>
        </p:nvSpPr>
        <p:spPr>
          <a:xfrm>
            <a:off x="22682207" y="5302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79" name="Oval 78"/>
          <p:cNvSpPr/>
          <p:nvPr/>
        </p:nvSpPr>
        <p:spPr>
          <a:xfrm>
            <a:off x="14647340" y="52705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0" name="Oval 79"/>
          <p:cNvSpPr/>
          <p:nvPr/>
        </p:nvSpPr>
        <p:spPr>
          <a:xfrm>
            <a:off x="12805839" y="5016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1" name="Oval 80"/>
          <p:cNvSpPr/>
          <p:nvPr/>
        </p:nvSpPr>
        <p:spPr>
          <a:xfrm>
            <a:off x="22887519" y="8731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2" name="Oval 81"/>
          <p:cNvSpPr/>
          <p:nvPr/>
        </p:nvSpPr>
        <p:spPr>
          <a:xfrm>
            <a:off x="9108020" y="3397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3" name="Oval 82"/>
          <p:cNvSpPr/>
          <p:nvPr/>
        </p:nvSpPr>
        <p:spPr>
          <a:xfrm>
            <a:off x="9916586" y="24765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4" name="Oval 83"/>
          <p:cNvSpPr/>
          <p:nvPr/>
        </p:nvSpPr>
        <p:spPr>
          <a:xfrm>
            <a:off x="16933338" y="1619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5" name="Oval 84"/>
          <p:cNvSpPr/>
          <p:nvPr/>
        </p:nvSpPr>
        <p:spPr>
          <a:xfrm>
            <a:off x="17741903" y="558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6" name="Oval 85"/>
          <p:cNvSpPr/>
          <p:nvPr/>
        </p:nvSpPr>
        <p:spPr>
          <a:xfrm>
            <a:off x="21731820" y="558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7" name="Oval 86"/>
          <p:cNvSpPr/>
          <p:nvPr/>
        </p:nvSpPr>
        <p:spPr>
          <a:xfrm>
            <a:off x="22485351" y="161925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8" name="Oval 87"/>
          <p:cNvSpPr/>
          <p:nvPr/>
        </p:nvSpPr>
        <p:spPr>
          <a:xfrm>
            <a:off x="20074471" y="44450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89" name="Oval 88"/>
          <p:cNvSpPr/>
          <p:nvPr/>
        </p:nvSpPr>
        <p:spPr>
          <a:xfrm>
            <a:off x="22133986" y="630555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0" name="Oval 89"/>
          <p:cNvSpPr/>
          <p:nvPr/>
        </p:nvSpPr>
        <p:spPr>
          <a:xfrm>
            <a:off x="16937570" y="12750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1" name="Oval 90"/>
          <p:cNvSpPr/>
          <p:nvPr/>
        </p:nvSpPr>
        <p:spPr>
          <a:xfrm>
            <a:off x="18863740" y="12484101"/>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2" name="Oval 91"/>
          <p:cNvSpPr/>
          <p:nvPr/>
        </p:nvSpPr>
        <p:spPr>
          <a:xfrm>
            <a:off x="22133986" y="12750803"/>
            <a:ext cx="804333" cy="57150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pic>
        <p:nvPicPr>
          <p:cNvPr id="2" name="Picture 1"/>
          <p:cNvPicPr>
            <a:picLocks noChangeAspect="1"/>
          </p:cNvPicPr>
          <p:nvPr/>
        </p:nvPicPr>
        <p:blipFill>
          <a:blip r:embed="rId3"/>
          <a:stretch>
            <a:fillRect/>
          </a:stretch>
        </p:blipFill>
        <p:spPr>
          <a:xfrm flipH="1">
            <a:off x="22360604" y="1579394"/>
            <a:ext cx="1053827" cy="742948"/>
          </a:xfrm>
          <a:prstGeom prst="rect">
            <a:avLst/>
          </a:prstGeom>
        </p:spPr>
      </p:pic>
      <p:pic>
        <p:nvPicPr>
          <p:cNvPr id="93" name="Picture 92"/>
          <p:cNvPicPr>
            <a:picLocks noChangeAspect="1"/>
          </p:cNvPicPr>
          <p:nvPr/>
        </p:nvPicPr>
        <p:blipFill>
          <a:blip r:embed="rId3"/>
          <a:stretch>
            <a:fillRect/>
          </a:stretch>
        </p:blipFill>
        <p:spPr>
          <a:xfrm flipH="1">
            <a:off x="21607071" y="512942"/>
            <a:ext cx="1053827" cy="742948"/>
          </a:xfrm>
          <a:prstGeom prst="rect">
            <a:avLst/>
          </a:prstGeom>
        </p:spPr>
      </p:pic>
      <p:pic>
        <p:nvPicPr>
          <p:cNvPr id="94" name="Picture 93"/>
          <p:cNvPicPr>
            <a:picLocks noChangeAspect="1"/>
          </p:cNvPicPr>
          <p:nvPr/>
        </p:nvPicPr>
        <p:blipFill>
          <a:blip r:embed="rId3"/>
          <a:stretch>
            <a:fillRect/>
          </a:stretch>
        </p:blipFill>
        <p:spPr>
          <a:xfrm flipH="1">
            <a:off x="20150673" y="1044578"/>
            <a:ext cx="1053827" cy="742948"/>
          </a:xfrm>
          <a:prstGeom prst="rect">
            <a:avLst/>
          </a:prstGeom>
        </p:spPr>
      </p:pic>
      <p:pic>
        <p:nvPicPr>
          <p:cNvPr id="95" name="Picture 94"/>
          <p:cNvPicPr>
            <a:picLocks noChangeAspect="1"/>
          </p:cNvPicPr>
          <p:nvPr/>
        </p:nvPicPr>
        <p:blipFill>
          <a:blip r:embed="rId3"/>
          <a:stretch>
            <a:fillRect/>
          </a:stretch>
        </p:blipFill>
        <p:spPr>
          <a:xfrm flipH="1">
            <a:off x="18745772" y="1352554"/>
            <a:ext cx="1053827" cy="742948"/>
          </a:xfrm>
          <a:prstGeom prst="rect">
            <a:avLst/>
          </a:prstGeom>
        </p:spPr>
      </p:pic>
      <p:pic>
        <p:nvPicPr>
          <p:cNvPr id="96" name="Picture 95"/>
          <p:cNvPicPr>
            <a:picLocks noChangeAspect="1"/>
          </p:cNvPicPr>
          <p:nvPr/>
        </p:nvPicPr>
        <p:blipFill>
          <a:blip r:embed="rId3"/>
          <a:stretch>
            <a:fillRect/>
          </a:stretch>
        </p:blipFill>
        <p:spPr>
          <a:xfrm flipH="1">
            <a:off x="17612924" y="547162"/>
            <a:ext cx="1053827" cy="742948"/>
          </a:xfrm>
          <a:prstGeom prst="rect">
            <a:avLst/>
          </a:prstGeom>
        </p:spPr>
      </p:pic>
      <p:pic>
        <p:nvPicPr>
          <p:cNvPr id="97" name="Picture 96"/>
          <p:cNvPicPr>
            <a:picLocks noChangeAspect="1"/>
          </p:cNvPicPr>
          <p:nvPr/>
        </p:nvPicPr>
        <p:blipFill>
          <a:blip r:embed="rId3"/>
          <a:stretch>
            <a:fillRect/>
          </a:stretch>
        </p:blipFill>
        <p:spPr>
          <a:xfrm flipH="1">
            <a:off x="16827505" y="1540940"/>
            <a:ext cx="1053827" cy="742948"/>
          </a:xfrm>
          <a:prstGeom prst="rect">
            <a:avLst/>
          </a:prstGeom>
        </p:spPr>
      </p:pic>
      <p:pic>
        <p:nvPicPr>
          <p:cNvPr id="98" name="Picture 97"/>
          <p:cNvPicPr>
            <a:picLocks noChangeAspect="1"/>
          </p:cNvPicPr>
          <p:nvPr/>
        </p:nvPicPr>
        <p:blipFill>
          <a:blip r:embed="rId3"/>
          <a:stretch>
            <a:fillRect/>
          </a:stretch>
        </p:blipFill>
        <p:spPr>
          <a:xfrm flipH="1">
            <a:off x="15919588" y="695328"/>
            <a:ext cx="1053827" cy="742948"/>
          </a:xfrm>
          <a:prstGeom prst="rect">
            <a:avLst/>
          </a:prstGeom>
        </p:spPr>
      </p:pic>
      <p:pic>
        <p:nvPicPr>
          <p:cNvPr id="99" name="Picture 98"/>
          <p:cNvPicPr>
            <a:picLocks noChangeAspect="1"/>
          </p:cNvPicPr>
          <p:nvPr/>
        </p:nvPicPr>
        <p:blipFill>
          <a:blip r:embed="rId3"/>
          <a:stretch>
            <a:fillRect/>
          </a:stretch>
        </p:blipFill>
        <p:spPr>
          <a:xfrm flipH="1">
            <a:off x="9838785" y="609606"/>
            <a:ext cx="1053827" cy="742948"/>
          </a:xfrm>
          <a:prstGeom prst="rect">
            <a:avLst/>
          </a:prstGeom>
        </p:spPr>
      </p:pic>
      <p:pic>
        <p:nvPicPr>
          <p:cNvPr id="100" name="Picture 99"/>
          <p:cNvPicPr>
            <a:picLocks noChangeAspect="1"/>
          </p:cNvPicPr>
          <p:nvPr/>
        </p:nvPicPr>
        <p:blipFill>
          <a:blip r:embed="rId3"/>
          <a:stretch>
            <a:fillRect/>
          </a:stretch>
        </p:blipFill>
        <p:spPr>
          <a:xfrm flipH="1">
            <a:off x="11887478" y="781052"/>
            <a:ext cx="1053827" cy="742948"/>
          </a:xfrm>
          <a:prstGeom prst="rect">
            <a:avLst/>
          </a:prstGeom>
        </p:spPr>
      </p:pic>
      <p:pic>
        <p:nvPicPr>
          <p:cNvPr id="101" name="Picture 100"/>
          <p:cNvPicPr>
            <a:picLocks noChangeAspect="1"/>
          </p:cNvPicPr>
          <p:nvPr/>
        </p:nvPicPr>
        <p:blipFill>
          <a:blip r:embed="rId3"/>
          <a:stretch>
            <a:fillRect/>
          </a:stretch>
        </p:blipFill>
        <p:spPr>
          <a:xfrm flipH="1">
            <a:off x="14692268" y="1654534"/>
            <a:ext cx="1053827" cy="742948"/>
          </a:xfrm>
          <a:prstGeom prst="rect">
            <a:avLst/>
          </a:prstGeom>
        </p:spPr>
      </p:pic>
      <p:pic>
        <p:nvPicPr>
          <p:cNvPr id="102" name="Picture 101"/>
          <p:cNvPicPr>
            <a:picLocks noChangeAspect="1"/>
          </p:cNvPicPr>
          <p:nvPr/>
        </p:nvPicPr>
        <p:blipFill>
          <a:blip r:embed="rId3"/>
          <a:stretch>
            <a:fillRect/>
          </a:stretch>
        </p:blipFill>
        <p:spPr>
          <a:xfrm flipH="1">
            <a:off x="14538255" y="3121026"/>
            <a:ext cx="1053827" cy="742948"/>
          </a:xfrm>
          <a:prstGeom prst="rect">
            <a:avLst/>
          </a:prstGeom>
        </p:spPr>
      </p:pic>
      <p:pic>
        <p:nvPicPr>
          <p:cNvPr id="103" name="Picture 102"/>
          <p:cNvPicPr>
            <a:picLocks noChangeAspect="1"/>
          </p:cNvPicPr>
          <p:nvPr/>
        </p:nvPicPr>
        <p:blipFill>
          <a:blip r:embed="rId3"/>
          <a:stretch>
            <a:fillRect/>
          </a:stretch>
        </p:blipFill>
        <p:spPr>
          <a:xfrm flipH="1">
            <a:off x="13887588" y="530936"/>
            <a:ext cx="1053827" cy="742948"/>
          </a:xfrm>
          <a:prstGeom prst="rect">
            <a:avLst/>
          </a:prstGeom>
        </p:spPr>
      </p:pic>
      <p:pic>
        <p:nvPicPr>
          <p:cNvPr id="104" name="Picture 103"/>
          <p:cNvPicPr>
            <a:picLocks noChangeAspect="1"/>
          </p:cNvPicPr>
          <p:nvPr/>
        </p:nvPicPr>
        <p:blipFill>
          <a:blip r:embed="rId3"/>
          <a:stretch>
            <a:fillRect/>
          </a:stretch>
        </p:blipFill>
        <p:spPr>
          <a:xfrm flipH="1">
            <a:off x="12299487" y="3904194"/>
            <a:ext cx="1053827" cy="742948"/>
          </a:xfrm>
          <a:prstGeom prst="rect">
            <a:avLst/>
          </a:prstGeom>
        </p:spPr>
      </p:pic>
      <p:pic>
        <p:nvPicPr>
          <p:cNvPr id="105" name="Picture 104"/>
          <p:cNvPicPr>
            <a:picLocks noChangeAspect="1"/>
          </p:cNvPicPr>
          <p:nvPr/>
        </p:nvPicPr>
        <p:blipFill>
          <a:blip r:embed="rId3"/>
          <a:stretch>
            <a:fillRect/>
          </a:stretch>
        </p:blipFill>
        <p:spPr>
          <a:xfrm flipH="1">
            <a:off x="18015092" y="4204414"/>
            <a:ext cx="1053827" cy="742948"/>
          </a:xfrm>
          <a:prstGeom prst="rect">
            <a:avLst/>
          </a:prstGeom>
        </p:spPr>
      </p:pic>
      <p:pic>
        <p:nvPicPr>
          <p:cNvPr id="106" name="Picture 105"/>
          <p:cNvPicPr>
            <a:picLocks noChangeAspect="1"/>
          </p:cNvPicPr>
          <p:nvPr/>
        </p:nvPicPr>
        <p:blipFill>
          <a:blip r:embed="rId3"/>
          <a:stretch>
            <a:fillRect/>
          </a:stretch>
        </p:blipFill>
        <p:spPr>
          <a:xfrm flipH="1">
            <a:off x="15936497" y="4737104"/>
            <a:ext cx="1053827" cy="742948"/>
          </a:xfrm>
          <a:prstGeom prst="rect">
            <a:avLst/>
          </a:prstGeom>
        </p:spPr>
      </p:pic>
      <p:pic>
        <p:nvPicPr>
          <p:cNvPr id="107" name="Picture 106"/>
          <p:cNvPicPr>
            <a:picLocks noChangeAspect="1"/>
          </p:cNvPicPr>
          <p:nvPr/>
        </p:nvPicPr>
        <p:blipFill>
          <a:blip r:embed="rId3"/>
          <a:stretch>
            <a:fillRect/>
          </a:stretch>
        </p:blipFill>
        <p:spPr>
          <a:xfrm flipH="1">
            <a:off x="22729441" y="7074612"/>
            <a:ext cx="1053827" cy="742948"/>
          </a:xfrm>
          <a:prstGeom prst="rect">
            <a:avLst/>
          </a:prstGeom>
        </p:spPr>
      </p:pic>
      <p:pic>
        <p:nvPicPr>
          <p:cNvPr id="108" name="Picture 107"/>
          <p:cNvPicPr>
            <a:picLocks noChangeAspect="1"/>
          </p:cNvPicPr>
          <p:nvPr/>
        </p:nvPicPr>
        <p:blipFill>
          <a:blip r:embed="rId3"/>
          <a:stretch>
            <a:fillRect/>
          </a:stretch>
        </p:blipFill>
        <p:spPr>
          <a:xfrm flipH="1">
            <a:off x="21996071" y="6270274"/>
            <a:ext cx="1053827" cy="742948"/>
          </a:xfrm>
          <a:prstGeom prst="rect">
            <a:avLst/>
          </a:prstGeom>
        </p:spPr>
      </p:pic>
      <p:pic>
        <p:nvPicPr>
          <p:cNvPr id="109" name="Picture 108"/>
          <p:cNvPicPr>
            <a:picLocks noChangeAspect="1"/>
          </p:cNvPicPr>
          <p:nvPr/>
        </p:nvPicPr>
        <p:blipFill>
          <a:blip r:embed="rId3"/>
          <a:stretch>
            <a:fillRect/>
          </a:stretch>
        </p:blipFill>
        <p:spPr>
          <a:xfrm flipH="1">
            <a:off x="20955412" y="5403852"/>
            <a:ext cx="1053827" cy="742948"/>
          </a:xfrm>
          <a:prstGeom prst="rect">
            <a:avLst/>
          </a:prstGeom>
        </p:spPr>
      </p:pic>
      <p:pic>
        <p:nvPicPr>
          <p:cNvPr id="110" name="Picture 109"/>
          <p:cNvPicPr>
            <a:picLocks noChangeAspect="1"/>
          </p:cNvPicPr>
          <p:nvPr/>
        </p:nvPicPr>
        <p:blipFill>
          <a:blip r:embed="rId3"/>
          <a:stretch>
            <a:fillRect/>
          </a:stretch>
        </p:blipFill>
        <p:spPr>
          <a:xfrm flipH="1">
            <a:off x="22536151" y="5266976"/>
            <a:ext cx="1053827" cy="742948"/>
          </a:xfrm>
          <a:prstGeom prst="rect">
            <a:avLst/>
          </a:prstGeom>
        </p:spPr>
      </p:pic>
      <p:pic>
        <p:nvPicPr>
          <p:cNvPr id="111" name="Picture 110"/>
          <p:cNvPicPr>
            <a:picLocks noChangeAspect="1"/>
          </p:cNvPicPr>
          <p:nvPr/>
        </p:nvPicPr>
        <p:blipFill>
          <a:blip r:embed="rId3"/>
          <a:stretch>
            <a:fillRect/>
          </a:stretch>
        </p:blipFill>
        <p:spPr>
          <a:xfrm flipH="1">
            <a:off x="19949727" y="4388558"/>
            <a:ext cx="1053827" cy="742948"/>
          </a:xfrm>
          <a:prstGeom prst="rect">
            <a:avLst/>
          </a:prstGeom>
        </p:spPr>
      </p:pic>
      <p:pic>
        <p:nvPicPr>
          <p:cNvPr id="112" name="Picture 111"/>
          <p:cNvPicPr>
            <a:picLocks noChangeAspect="1"/>
          </p:cNvPicPr>
          <p:nvPr/>
        </p:nvPicPr>
        <p:blipFill>
          <a:blip r:embed="rId3"/>
          <a:stretch>
            <a:fillRect/>
          </a:stretch>
        </p:blipFill>
        <p:spPr>
          <a:xfrm flipH="1">
            <a:off x="22009239" y="4187474"/>
            <a:ext cx="1053827" cy="742948"/>
          </a:xfrm>
          <a:prstGeom prst="rect">
            <a:avLst/>
          </a:prstGeom>
        </p:spPr>
      </p:pic>
      <p:pic>
        <p:nvPicPr>
          <p:cNvPr id="113" name="Picture 112"/>
          <p:cNvPicPr>
            <a:picLocks noChangeAspect="1"/>
          </p:cNvPicPr>
          <p:nvPr/>
        </p:nvPicPr>
        <p:blipFill>
          <a:blip r:embed="rId3"/>
          <a:stretch>
            <a:fillRect/>
          </a:stretch>
        </p:blipFill>
        <p:spPr>
          <a:xfrm flipH="1">
            <a:off x="20818873" y="3491094"/>
            <a:ext cx="1053827" cy="742948"/>
          </a:xfrm>
          <a:prstGeom prst="rect">
            <a:avLst/>
          </a:prstGeom>
        </p:spPr>
      </p:pic>
      <p:pic>
        <p:nvPicPr>
          <p:cNvPr id="114" name="Picture 113"/>
          <p:cNvPicPr>
            <a:picLocks noChangeAspect="1"/>
          </p:cNvPicPr>
          <p:nvPr/>
        </p:nvPicPr>
        <p:blipFill>
          <a:blip r:embed="rId3"/>
          <a:stretch>
            <a:fillRect/>
          </a:stretch>
        </p:blipFill>
        <p:spPr>
          <a:xfrm flipH="1">
            <a:off x="21736759" y="2531188"/>
            <a:ext cx="1053827" cy="742948"/>
          </a:xfrm>
          <a:prstGeom prst="rect">
            <a:avLst/>
          </a:prstGeom>
        </p:spPr>
      </p:pic>
      <p:pic>
        <p:nvPicPr>
          <p:cNvPr id="115" name="Picture 114"/>
          <p:cNvPicPr>
            <a:picLocks noChangeAspect="1"/>
          </p:cNvPicPr>
          <p:nvPr/>
        </p:nvPicPr>
        <p:blipFill>
          <a:blip r:embed="rId3"/>
          <a:stretch>
            <a:fillRect/>
          </a:stretch>
        </p:blipFill>
        <p:spPr>
          <a:xfrm flipH="1">
            <a:off x="19176815" y="2921002"/>
            <a:ext cx="1053827" cy="742948"/>
          </a:xfrm>
          <a:prstGeom prst="rect">
            <a:avLst/>
          </a:prstGeom>
        </p:spPr>
      </p:pic>
      <p:pic>
        <p:nvPicPr>
          <p:cNvPr id="116" name="Picture 115"/>
          <p:cNvPicPr>
            <a:picLocks noChangeAspect="1"/>
          </p:cNvPicPr>
          <p:nvPr/>
        </p:nvPicPr>
        <p:blipFill>
          <a:blip r:embed="rId3"/>
          <a:stretch>
            <a:fillRect/>
          </a:stretch>
        </p:blipFill>
        <p:spPr>
          <a:xfrm flipH="1">
            <a:off x="20150673" y="2233794"/>
            <a:ext cx="1053827" cy="742948"/>
          </a:xfrm>
          <a:prstGeom prst="rect">
            <a:avLst/>
          </a:prstGeom>
        </p:spPr>
      </p:pic>
      <p:pic>
        <p:nvPicPr>
          <p:cNvPr id="117" name="Picture 116"/>
          <p:cNvPicPr>
            <a:picLocks noChangeAspect="1"/>
          </p:cNvPicPr>
          <p:nvPr/>
        </p:nvPicPr>
        <p:blipFill>
          <a:blip r:embed="rId3"/>
          <a:stretch>
            <a:fillRect/>
          </a:stretch>
        </p:blipFill>
        <p:spPr>
          <a:xfrm flipH="1">
            <a:off x="18019321" y="7074612"/>
            <a:ext cx="1053827" cy="742948"/>
          </a:xfrm>
          <a:prstGeom prst="rect">
            <a:avLst/>
          </a:prstGeom>
        </p:spPr>
      </p:pic>
      <p:pic>
        <p:nvPicPr>
          <p:cNvPr id="118" name="Picture 117"/>
          <p:cNvPicPr>
            <a:picLocks noChangeAspect="1"/>
          </p:cNvPicPr>
          <p:nvPr/>
        </p:nvPicPr>
        <p:blipFill>
          <a:blip r:embed="rId3"/>
          <a:stretch>
            <a:fillRect/>
          </a:stretch>
        </p:blipFill>
        <p:spPr>
          <a:xfrm flipH="1">
            <a:off x="9188591" y="7067554"/>
            <a:ext cx="1053827" cy="742948"/>
          </a:xfrm>
          <a:prstGeom prst="rect">
            <a:avLst/>
          </a:prstGeom>
        </p:spPr>
      </p:pic>
      <p:pic>
        <p:nvPicPr>
          <p:cNvPr id="119" name="Picture 118"/>
          <p:cNvPicPr>
            <a:picLocks noChangeAspect="1"/>
          </p:cNvPicPr>
          <p:nvPr/>
        </p:nvPicPr>
        <p:blipFill>
          <a:blip r:embed="rId3"/>
          <a:stretch>
            <a:fillRect/>
          </a:stretch>
        </p:blipFill>
        <p:spPr>
          <a:xfrm flipH="1">
            <a:off x="12250100" y="6223356"/>
            <a:ext cx="1053827" cy="742948"/>
          </a:xfrm>
          <a:prstGeom prst="rect">
            <a:avLst/>
          </a:prstGeom>
        </p:spPr>
      </p:pic>
      <p:pic>
        <p:nvPicPr>
          <p:cNvPr id="120" name="Picture 119"/>
          <p:cNvPicPr>
            <a:picLocks noChangeAspect="1"/>
          </p:cNvPicPr>
          <p:nvPr/>
        </p:nvPicPr>
        <p:blipFill>
          <a:blip r:embed="rId3"/>
          <a:stretch>
            <a:fillRect/>
          </a:stretch>
        </p:blipFill>
        <p:spPr>
          <a:xfrm flipH="1">
            <a:off x="12681092" y="4945594"/>
            <a:ext cx="1053827" cy="742948"/>
          </a:xfrm>
          <a:prstGeom prst="rect">
            <a:avLst/>
          </a:prstGeom>
        </p:spPr>
      </p:pic>
      <p:pic>
        <p:nvPicPr>
          <p:cNvPr id="121" name="Picture 120"/>
          <p:cNvPicPr>
            <a:picLocks noChangeAspect="1"/>
          </p:cNvPicPr>
          <p:nvPr/>
        </p:nvPicPr>
        <p:blipFill>
          <a:blip r:embed="rId3"/>
          <a:stretch>
            <a:fillRect/>
          </a:stretch>
        </p:blipFill>
        <p:spPr>
          <a:xfrm flipH="1">
            <a:off x="8939193" y="3295302"/>
            <a:ext cx="1053827" cy="742948"/>
          </a:xfrm>
          <a:prstGeom prst="rect">
            <a:avLst/>
          </a:prstGeom>
        </p:spPr>
      </p:pic>
      <p:pic>
        <p:nvPicPr>
          <p:cNvPr id="122" name="Picture 121"/>
          <p:cNvPicPr>
            <a:picLocks noChangeAspect="1"/>
          </p:cNvPicPr>
          <p:nvPr/>
        </p:nvPicPr>
        <p:blipFill>
          <a:blip r:embed="rId3"/>
          <a:stretch>
            <a:fillRect/>
          </a:stretch>
        </p:blipFill>
        <p:spPr>
          <a:xfrm flipH="1">
            <a:off x="9777399" y="2432054"/>
            <a:ext cx="1053827" cy="742948"/>
          </a:xfrm>
          <a:prstGeom prst="rect">
            <a:avLst/>
          </a:prstGeom>
        </p:spPr>
      </p:pic>
      <p:pic>
        <p:nvPicPr>
          <p:cNvPr id="123" name="Picture 122"/>
          <p:cNvPicPr>
            <a:picLocks noChangeAspect="1"/>
          </p:cNvPicPr>
          <p:nvPr/>
        </p:nvPicPr>
        <p:blipFill>
          <a:blip r:embed="rId3"/>
          <a:stretch>
            <a:fillRect/>
          </a:stretch>
        </p:blipFill>
        <p:spPr>
          <a:xfrm flipH="1">
            <a:off x="10672511" y="3578226"/>
            <a:ext cx="1053827" cy="742948"/>
          </a:xfrm>
          <a:prstGeom prst="rect">
            <a:avLst/>
          </a:prstGeom>
        </p:spPr>
      </p:pic>
      <p:pic>
        <p:nvPicPr>
          <p:cNvPr id="124" name="Picture 123"/>
          <p:cNvPicPr>
            <a:picLocks noChangeAspect="1"/>
          </p:cNvPicPr>
          <p:nvPr/>
        </p:nvPicPr>
        <p:blipFill>
          <a:blip r:embed="rId3"/>
          <a:stretch>
            <a:fillRect/>
          </a:stretch>
        </p:blipFill>
        <p:spPr>
          <a:xfrm flipH="1">
            <a:off x="22361079" y="10198810"/>
            <a:ext cx="1053827" cy="742948"/>
          </a:xfrm>
          <a:prstGeom prst="rect">
            <a:avLst/>
          </a:prstGeom>
        </p:spPr>
      </p:pic>
      <p:pic>
        <p:nvPicPr>
          <p:cNvPr id="125" name="Picture 124"/>
          <p:cNvPicPr>
            <a:picLocks noChangeAspect="1"/>
          </p:cNvPicPr>
          <p:nvPr/>
        </p:nvPicPr>
        <p:blipFill>
          <a:blip r:embed="rId3"/>
          <a:stretch>
            <a:fillRect/>
          </a:stretch>
        </p:blipFill>
        <p:spPr>
          <a:xfrm flipH="1">
            <a:off x="22729441" y="8638476"/>
            <a:ext cx="1053827" cy="742948"/>
          </a:xfrm>
          <a:prstGeom prst="rect">
            <a:avLst/>
          </a:prstGeom>
        </p:spPr>
      </p:pic>
      <p:pic>
        <p:nvPicPr>
          <p:cNvPr id="126" name="Picture 125"/>
          <p:cNvPicPr>
            <a:picLocks noChangeAspect="1"/>
          </p:cNvPicPr>
          <p:nvPr/>
        </p:nvPicPr>
        <p:blipFill>
          <a:blip r:embed="rId3"/>
          <a:stretch>
            <a:fillRect/>
          </a:stretch>
        </p:blipFill>
        <p:spPr>
          <a:xfrm flipH="1">
            <a:off x="20546625" y="6826608"/>
            <a:ext cx="1053827" cy="742948"/>
          </a:xfrm>
          <a:prstGeom prst="rect">
            <a:avLst/>
          </a:prstGeom>
        </p:spPr>
      </p:pic>
      <p:pic>
        <p:nvPicPr>
          <p:cNvPr id="127" name="Picture 126"/>
          <p:cNvPicPr>
            <a:picLocks noChangeAspect="1"/>
          </p:cNvPicPr>
          <p:nvPr/>
        </p:nvPicPr>
        <p:blipFill>
          <a:blip r:embed="rId3"/>
          <a:stretch>
            <a:fillRect/>
          </a:stretch>
        </p:blipFill>
        <p:spPr>
          <a:xfrm flipH="1">
            <a:off x="16519687" y="6430084"/>
            <a:ext cx="1053827" cy="742948"/>
          </a:xfrm>
          <a:prstGeom prst="rect">
            <a:avLst/>
          </a:prstGeom>
        </p:spPr>
      </p:pic>
      <p:pic>
        <p:nvPicPr>
          <p:cNvPr id="128" name="Picture 127"/>
          <p:cNvPicPr>
            <a:picLocks noChangeAspect="1"/>
          </p:cNvPicPr>
          <p:nvPr/>
        </p:nvPicPr>
        <p:blipFill>
          <a:blip r:embed="rId3"/>
          <a:stretch>
            <a:fillRect/>
          </a:stretch>
        </p:blipFill>
        <p:spPr>
          <a:xfrm flipH="1">
            <a:off x="14552881" y="5194304"/>
            <a:ext cx="1053827" cy="742948"/>
          </a:xfrm>
          <a:prstGeom prst="rect">
            <a:avLst/>
          </a:prstGeom>
        </p:spPr>
      </p:pic>
      <p:pic>
        <p:nvPicPr>
          <p:cNvPr id="129" name="Picture 128"/>
          <p:cNvPicPr>
            <a:picLocks noChangeAspect="1"/>
          </p:cNvPicPr>
          <p:nvPr/>
        </p:nvPicPr>
        <p:blipFill>
          <a:blip r:embed="rId3"/>
          <a:stretch>
            <a:fillRect/>
          </a:stretch>
        </p:blipFill>
        <p:spPr>
          <a:xfrm flipH="1">
            <a:off x="14171556" y="4210764"/>
            <a:ext cx="1053827" cy="742948"/>
          </a:xfrm>
          <a:prstGeom prst="rect">
            <a:avLst/>
          </a:prstGeom>
        </p:spPr>
      </p:pic>
      <p:pic>
        <p:nvPicPr>
          <p:cNvPr id="130" name="Picture 129"/>
          <p:cNvPicPr>
            <a:picLocks noChangeAspect="1"/>
          </p:cNvPicPr>
          <p:nvPr/>
        </p:nvPicPr>
        <p:blipFill>
          <a:blip r:embed="rId3"/>
          <a:stretch>
            <a:fillRect/>
          </a:stretch>
        </p:blipFill>
        <p:spPr>
          <a:xfrm flipH="1">
            <a:off x="20532324" y="9544410"/>
            <a:ext cx="1053827" cy="742948"/>
          </a:xfrm>
          <a:prstGeom prst="rect">
            <a:avLst/>
          </a:prstGeom>
        </p:spPr>
      </p:pic>
      <p:pic>
        <p:nvPicPr>
          <p:cNvPr id="131" name="Picture 130"/>
          <p:cNvPicPr>
            <a:picLocks noChangeAspect="1"/>
          </p:cNvPicPr>
          <p:nvPr/>
        </p:nvPicPr>
        <p:blipFill>
          <a:blip r:embed="rId3"/>
          <a:stretch>
            <a:fillRect/>
          </a:stretch>
        </p:blipFill>
        <p:spPr>
          <a:xfrm flipH="1">
            <a:off x="18015092" y="9217026"/>
            <a:ext cx="1053827" cy="742948"/>
          </a:xfrm>
          <a:prstGeom prst="rect">
            <a:avLst/>
          </a:prstGeom>
        </p:spPr>
      </p:pic>
      <p:pic>
        <p:nvPicPr>
          <p:cNvPr id="132" name="Picture 131"/>
          <p:cNvPicPr>
            <a:picLocks noChangeAspect="1"/>
          </p:cNvPicPr>
          <p:nvPr/>
        </p:nvPicPr>
        <p:blipFill>
          <a:blip r:embed="rId3"/>
          <a:stretch>
            <a:fillRect/>
          </a:stretch>
        </p:blipFill>
        <p:spPr>
          <a:xfrm flipH="1">
            <a:off x="13487297" y="10198810"/>
            <a:ext cx="1053827" cy="742948"/>
          </a:xfrm>
          <a:prstGeom prst="rect">
            <a:avLst/>
          </a:prstGeom>
        </p:spPr>
      </p:pic>
      <p:pic>
        <p:nvPicPr>
          <p:cNvPr id="133" name="Picture 132"/>
          <p:cNvPicPr>
            <a:picLocks noChangeAspect="1"/>
          </p:cNvPicPr>
          <p:nvPr/>
        </p:nvPicPr>
        <p:blipFill>
          <a:blip r:embed="rId3"/>
          <a:stretch>
            <a:fillRect/>
          </a:stretch>
        </p:blipFill>
        <p:spPr>
          <a:xfrm flipH="1">
            <a:off x="12877940" y="9388832"/>
            <a:ext cx="1053827" cy="742948"/>
          </a:xfrm>
          <a:prstGeom prst="rect">
            <a:avLst/>
          </a:prstGeom>
        </p:spPr>
      </p:pic>
      <p:pic>
        <p:nvPicPr>
          <p:cNvPr id="134" name="Picture 133"/>
          <p:cNvPicPr>
            <a:picLocks noChangeAspect="1"/>
          </p:cNvPicPr>
          <p:nvPr/>
        </p:nvPicPr>
        <p:blipFill>
          <a:blip r:embed="rId3"/>
          <a:stretch>
            <a:fillRect/>
          </a:stretch>
        </p:blipFill>
        <p:spPr>
          <a:xfrm flipH="1">
            <a:off x="11063956" y="9070978"/>
            <a:ext cx="1053827" cy="742948"/>
          </a:xfrm>
          <a:prstGeom prst="rect">
            <a:avLst/>
          </a:prstGeom>
        </p:spPr>
      </p:pic>
      <p:pic>
        <p:nvPicPr>
          <p:cNvPr id="135" name="Picture 134"/>
          <p:cNvPicPr>
            <a:picLocks noChangeAspect="1"/>
          </p:cNvPicPr>
          <p:nvPr/>
        </p:nvPicPr>
        <p:blipFill>
          <a:blip r:embed="rId3"/>
          <a:stretch>
            <a:fillRect/>
          </a:stretch>
        </p:blipFill>
        <p:spPr>
          <a:xfrm flipH="1">
            <a:off x="9590756" y="8510418"/>
            <a:ext cx="1053827" cy="742948"/>
          </a:xfrm>
          <a:prstGeom prst="rect">
            <a:avLst/>
          </a:prstGeom>
        </p:spPr>
      </p:pic>
      <p:pic>
        <p:nvPicPr>
          <p:cNvPr id="136" name="Picture 135"/>
          <p:cNvPicPr>
            <a:picLocks noChangeAspect="1"/>
          </p:cNvPicPr>
          <p:nvPr/>
        </p:nvPicPr>
        <p:blipFill>
          <a:blip r:embed="rId3"/>
          <a:stretch>
            <a:fillRect/>
          </a:stretch>
        </p:blipFill>
        <p:spPr>
          <a:xfrm flipH="1">
            <a:off x="10790847" y="7557916"/>
            <a:ext cx="1053827" cy="742948"/>
          </a:xfrm>
          <a:prstGeom prst="rect">
            <a:avLst/>
          </a:prstGeom>
        </p:spPr>
      </p:pic>
      <p:pic>
        <p:nvPicPr>
          <p:cNvPr id="137" name="Picture 136"/>
          <p:cNvPicPr>
            <a:picLocks noChangeAspect="1"/>
          </p:cNvPicPr>
          <p:nvPr/>
        </p:nvPicPr>
        <p:blipFill>
          <a:blip r:embed="rId3"/>
          <a:stretch>
            <a:fillRect/>
          </a:stretch>
        </p:blipFill>
        <p:spPr>
          <a:xfrm flipH="1">
            <a:off x="12475772" y="8131886"/>
            <a:ext cx="1053827" cy="742948"/>
          </a:xfrm>
          <a:prstGeom prst="rect">
            <a:avLst/>
          </a:prstGeom>
        </p:spPr>
      </p:pic>
      <p:pic>
        <p:nvPicPr>
          <p:cNvPr id="138" name="Picture 137"/>
          <p:cNvPicPr>
            <a:picLocks noChangeAspect="1"/>
          </p:cNvPicPr>
          <p:nvPr/>
        </p:nvPicPr>
        <p:blipFill>
          <a:blip r:embed="rId3"/>
          <a:stretch>
            <a:fillRect/>
          </a:stretch>
        </p:blipFill>
        <p:spPr>
          <a:xfrm flipH="1">
            <a:off x="14538255" y="7988302"/>
            <a:ext cx="1053827" cy="742948"/>
          </a:xfrm>
          <a:prstGeom prst="rect">
            <a:avLst/>
          </a:prstGeom>
        </p:spPr>
      </p:pic>
      <p:pic>
        <p:nvPicPr>
          <p:cNvPr id="139" name="Picture 138"/>
          <p:cNvPicPr>
            <a:picLocks noChangeAspect="1"/>
          </p:cNvPicPr>
          <p:nvPr/>
        </p:nvPicPr>
        <p:blipFill>
          <a:blip r:embed="rId3"/>
          <a:stretch>
            <a:fillRect/>
          </a:stretch>
        </p:blipFill>
        <p:spPr>
          <a:xfrm flipH="1">
            <a:off x="16712071" y="7877886"/>
            <a:ext cx="1053827" cy="742948"/>
          </a:xfrm>
          <a:prstGeom prst="rect">
            <a:avLst/>
          </a:prstGeom>
        </p:spPr>
      </p:pic>
      <p:pic>
        <p:nvPicPr>
          <p:cNvPr id="140" name="Picture 139"/>
          <p:cNvPicPr>
            <a:picLocks noChangeAspect="1"/>
          </p:cNvPicPr>
          <p:nvPr/>
        </p:nvPicPr>
        <p:blipFill>
          <a:blip r:embed="rId3"/>
          <a:stretch>
            <a:fillRect/>
          </a:stretch>
        </p:blipFill>
        <p:spPr>
          <a:xfrm flipH="1">
            <a:off x="18417257" y="8131886"/>
            <a:ext cx="1053827" cy="742948"/>
          </a:xfrm>
          <a:prstGeom prst="rect">
            <a:avLst/>
          </a:prstGeom>
        </p:spPr>
      </p:pic>
      <p:pic>
        <p:nvPicPr>
          <p:cNvPr id="141" name="Picture 140"/>
          <p:cNvPicPr>
            <a:picLocks noChangeAspect="1"/>
          </p:cNvPicPr>
          <p:nvPr/>
        </p:nvPicPr>
        <p:blipFill>
          <a:blip r:embed="rId3"/>
          <a:stretch>
            <a:fillRect/>
          </a:stretch>
        </p:blipFill>
        <p:spPr>
          <a:xfrm flipH="1">
            <a:off x="15326897" y="12112626"/>
            <a:ext cx="1053827" cy="742948"/>
          </a:xfrm>
          <a:prstGeom prst="rect">
            <a:avLst/>
          </a:prstGeom>
        </p:spPr>
      </p:pic>
      <p:pic>
        <p:nvPicPr>
          <p:cNvPr id="142" name="Picture 141"/>
          <p:cNvPicPr>
            <a:picLocks noChangeAspect="1"/>
          </p:cNvPicPr>
          <p:nvPr/>
        </p:nvPicPr>
        <p:blipFill>
          <a:blip r:embed="rId3"/>
          <a:stretch>
            <a:fillRect/>
          </a:stretch>
        </p:blipFill>
        <p:spPr>
          <a:xfrm flipH="1">
            <a:off x="16827505" y="12664030"/>
            <a:ext cx="1053827" cy="742948"/>
          </a:xfrm>
          <a:prstGeom prst="rect">
            <a:avLst/>
          </a:prstGeom>
        </p:spPr>
      </p:pic>
      <p:pic>
        <p:nvPicPr>
          <p:cNvPr id="143" name="Picture 142"/>
          <p:cNvPicPr>
            <a:picLocks noChangeAspect="1"/>
          </p:cNvPicPr>
          <p:nvPr/>
        </p:nvPicPr>
        <p:blipFill>
          <a:blip r:embed="rId3"/>
          <a:stretch>
            <a:fillRect/>
          </a:stretch>
        </p:blipFill>
        <p:spPr>
          <a:xfrm flipH="1">
            <a:off x="15517423" y="10941758"/>
            <a:ext cx="1053827" cy="742948"/>
          </a:xfrm>
          <a:prstGeom prst="rect">
            <a:avLst/>
          </a:prstGeom>
        </p:spPr>
      </p:pic>
      <p:pic>
        <p:nvPicPr>
          <p:cNvPr id="144" name="Picture 143"/>
          <p:cNvPicPr>
            <a:picLocks noChangeAspect="1"/>
          </p:cNvPicPr>
          <p:nvPr/>
        </p:nvPicPr>
        <p:blipFill>
          <a:blip r:embed="rId3"/>
          <a:stretch>
            <a:fillRect/>
          </a:stretch>
        </p:blipFill>
        <p:spPr>
          <a:xfrm flipH="1">
            <a:off x="17126092" y="11353456"/>
            <a:ext cx="1053827" cy="742948"/>
          </a:xfrm>
          <a:prstGeom prst="rect">
            <a:avLst/>
          </a:prstGeom>
        </p:spPr>
      </p:pic>
      <p:pic>
        <p:nvPicPr>
          <p:cNvPr id="145" name="Picture 144"/>
          <p:cNvPicPr>
            <a:picLocks noChangeAspect="1"/>
          </p:cNvPicPr>
          <p:nvPr/>
        </p:nvPicPr>
        <p:blipFill>
          <a:blip r:embed="rId3"/>
          <a:stretch>
            <a:fillRect/>
          </a:stretch>
        </p:blipFill>
        <p:spPr>
          <a:xfrm flipH="1">
            <a:off x="18745772" y="12379328"/>
            <a:ext cx="1053827" cy="742948"/>
          </a:xfrm>
          <a:prstGeom prst="rect">
            <a:avLst/>
          </a:prstGeom>
        </p:spPr>
      </p:pic>
      <p:pic>
        <p:nvPicPr>
          <p:cNvPr id="146" name="Picture 145"/>
          <p:cNvPicPr>
            <a:picLocks noChangeAspect="1"/>
          </p:cNvPicPr>
          <p:nvPr/>
        </p:nvPicPr>
        <p:blipFill>
          <a:blip r:embed="rId3"/>
          <a:stretch>
            <a:fillRect/>
          </a:stretch>
        </p:blipFill>
        <p:spPr>
          <a:xfrm flipH="1">
            <a:off x="20546623" y="12096404"/>
            <a:ext cx="1053827" cy="742948"/>
          </a:xfrm>
          <a:prstGeom prst="rect">
            <a:avLst/>
          </a:prstGeom>
        </p:spPr>
      </p:pic>
      <p:pic>
        <p:nvPicPr>
          <p:cNvPr id="147" name="Picture 146"/>
          <p:cNvPicPr>
            <a:picLocks noChangeAspect="1"/>
          </p:cNvPicPr>
          <p:nvPr/>
        </p:nvPicPr>
        <p:blipFill>
          <a:blip r:embed="rId3"/>
          <a:stretch>
            <a:fillRect/>
          </a:stretch>
        </p:blipFill>
        <p:spPr>
          <a:xfrm flipH="1">
            <a:off x="21996071" y="12665080"/>
            <a:ext cx="1053827" cy="742948"/>
          </a:xfrm>
          <a:prstGeom prst="rect">
            <a:avLst/>
          </a:prstGeom>
        </p:spPr>
      </p:pic>
      <p:pic>
        <p:nvPicPr>
          <p:cNvPr id="148" name="Picture 147"/>
          <p:cNvPicPr>
            <a:picLocks noChangeAspect="1"/>
          </p:cNvPicPr>
          <p:nvPr/>
        </p:nvPicPr>
        <p:blipFill>
          <a:blip r:embed="rId3"/>
          <a:stretch>
            <a:fillRect/>
          </a:stretch>
        </p:blipFill>
        <p:spPr>
          <a:xfrm flipH="1">
            <a:off x="22398708" y="11550298"/>
            <a:ext cx="1053827" cy="742948"/>
          </a:xfrm>
          <a:prstGeom prst="rect">
            <a:avLst/>
          </a:prstGeom>
        </p:spPr>
      </p:pic>
      <p:pic>
        <p:nvPicPr>
          <p:cNvPr id="149" name="Picture 148"/>
          <p:cNvPicPr>
            <a:picLocks noChangeAspect="1"/>
          </p:cNvPicPr>
          <p:nvPr/>
        </p:nvPicPr>
        <p:blipFill>
          <a:blip r:embed="rId3"/>
          <a:stretch>
            <a:fillRect/>
          </a:stretch>
        </p:blipFill>
        <p:spPr>
          <a:xfrm flipH="1">
            <a:off x="9590756" y="12383212"/>
            <a:ext cx="1053827" cy="742948"/>
          </a:xfrm>
          <a:prstGeom prst="rect">
            <a:avLst/>
          </a:prstGeom>
        </p:spPr>
      </p:pic>
      <p:pic>
        <p:nvPicPr>
          <p:cNvPr id="150" name="Picture 149"/>
          <p:cNvPicPr>
            <a:picLocks noChangeAspect="1"/>
          </p:cNvPicPr>
          <p:nvPr/>
        </p:nvPicPr>
        <p:blipFill>
          <a:blip r:embed="rId3"/>
          <a:stretch>
            <a:fillRect/>
          </a:stretch>
        </p:blipFill>
        <p:spPr>
          <a:xfrm flipH="1">
            <a:off x="8976823" y="10749848"/>
            <a:ext cx="1053827" cy="742948"/>
          </a:xfrm>
          <a:prstGeom prst="rect">
            <a:avLst/>
          </a:prstGeom>
        </p:spPr>
      </p:pic>
      <p:pic>
        <p:nvPicPr>
          <p:cNvPr id="151" name="Picture 150"/>
          <p:cNvPicPr>
            <a:picLocks noChangeAspect="1"/>
          </p:cNvPicPr>
          <p:nvPr/>
        </p:nvPicPr>
        <p:blipFill>
          <a:blip r:embed="rId3"/>
          <a:stretch>
            <a:fillRect/>
          </a:stretch>
        </p:blipFill>
        <p:spPr>
          <a:xfrm flipH="1">
            <a:off x="13267545" y="12684128"/>
            <a:ext cx="1053827" cy="742948"/>
          </a:xfrm>
          <a:prstGeom prst="rect">
            <a:avLst/>
          </a:prstGeom>
        </p:spPr>
      </p:pic>
      <p:pic>
        <p:nvPicPr>
          <p:cNvPr id="152" name="Picture 151"/>
          <p:cNvPicPr>
            <a:picLocks noChangeAspect="1"/>
          </p:cNvPicPr>
          <p:nvPr/>
        </p:nvPicPr>
        <p:blipFill>
          <a:blip r:embed="rId3"/>
          <a:stretch>
            <a:fillRect/>
          </a:stretch>
        </p:blipFill>
        <p:spPr>
          <a:xfrm flipH="1">
            <a:off x="11404740" y="12112626"/>
            <a:ext cx="1053827" cy="742948"/>
          </a:xfrm>
          <a:prstGeom prst="rect">
            <a:avLst/>
          </a:prstGeom>
        </p:spPr>
      </p:pic>
      <p:pic>
        <p:nvPicPr>
          <p:cNvPr id="153" name="Picture 152"/>
          <p:cNvPicPr>
            <a:picLocks noChangeAspect="1"/>
          </p:cNvPicPr>
          <p:nvPr/>
        </p:nvPicPr>
        <p:blipFill>
          <a:blip r:embed="rId3"/>
          <a:stretch>
            <a:fillRect/>
          </a:stretch>
        </p:blipFill>
        <p:spPr>
          <a:xfrm flipH="1">
            <a:off x="13887588" y="11550298"/>
            <a:ext cx="1053827" cy="742948"/>
          </a:xfrm>
          <a:prstGeom prst="rect">
            <a:avLst/>
          </a:prstGeom>
        </p:spPr>
      </p:pic>
      <p:pic>
        <p:nvPicPr>
          <p:cNvPr id="155" name="Picture 154" descr="images-1.jp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9270087" y="7220032"/>
            <a:ext cx="4007261" cy="2222420"/>
          </a:xfrm>
          <a:prstGeom prst="rect">
            <a:avLst/>
          </a:prstGeom>
        </p:spPr>
      </p:pic>
      <p:pic>
        <p:nvPicPr>
          <p:cNvPr id="156" name="Picture 155" descr="images-2.jpg"/>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69406" y1="79130" x2="69406" y2="79130"/>
                        <a14:foregroundMark x1="58904" y1="80435" x2="58904" y2="80435"/>
                        <a14:foregroundMark x1="79452" y1="73478" x2="79452" y2="73478"/>
                        <a14:foregroundMark x1="52968" y1="88696" x2="52968" y2="88696"/>
                      </a14:backgroundRemoval>
                    </a14:imgEffect>
                  </a14:imgLayer>
                </a14:imgProps>
              </a:ext>
            </a:extLst>
          </a:blip>
          <a:stretch>
            <a:fillRect/>
          </a:stretch>
        </p:blipFill>
        <p:spPr>
          <a:xfrm>
            <a:off x="18891117" y="9957721"/>
            <a:ext cx="2638955" cy="2078626"/>
          </a:xfrm>
          <a:prstGeom prst="rect">
            <a:avLst/>
          </a:prstGeom>
        </p:spPr>
      </p:pic>
      <p:pic>
        <p:nvPicPr>
          <p:cNvPr id="157" name="Picture 156" descr="images-3.jpg"/>
          <p:cNvPicPr>
            <a:picLocks noChangeAspect="1"/>
          </p:cNvPicPr>
          <p:nvPr/>
        </p:nvPicPr>
        <p:blipFill>
          <a:blip r:embed="rId8">
            <a:extLst>
              <a:ext uri="{BEBA8EAE-BF5A-486C-A8C5-ECC9F3942E4B}">
                <a14:imgProps xmlns:a14="http://schemas.microsoft.com/office/drawing/2010/main">
                  <a14:imgLayer r:embed="rId9">
                    <a14:imgEffect>
                      <a14:backgroundRemoval t="893" b="100000" l="4889" r="100000"/>
                    </a14:imgEffect>
                  </a14:imgLayer>
                </a14:imgProps>
              </a:ext>
            </a:extLst>
          </a:blip>
          <a:stretch>
            <a:fillRect/>
          </a:stretch>
        </p:blipFill>
        <p:spPr>
          <a:xfrm>
            <a:off x="9353689" y="4698555"/>
            <a:ext cx="2688008" cy="2007046"/>
          </a:xfrm>
          <a:prstGeom prst="rect">
            <a:avLst/>
          </a:prstGeom>
        </p:spPr>
      </p:pic>
      <p:pic>
        <p:nvPicPr>
          <p:cNvPr id="158" name="Picture 157" descr="images-4.jpg"/>
          <p:cNvPicPr>
            <a:picLocks noChangeAspect="1"/>
          </p:cNvPicPr>
          <p:nvPr/>
        </p:nvPicPr>
        <p:blipFill>
          <a:blip r:embed="rId10">
            <a:extLst>
              <a:ext uri="{BEBA8EAE-BF5A-486C-A8C5-ECC9F3942E4B}">
                <a14:imgProps xmlns:a14="http://schemas.microsoft.com/office/drawing/2010/main">
                  <a14:imgLayer r:embed="rId11">
                    <a14:imgEffect>
                      <a14:backgroundRemoval t="0" b="100000" l="0" r="96525">
                        <a14:foregroundMark x1="24324" y1="52577" x2="24324" y2="52577"/>
                        <a14:foregroundMark x1="24324" y1="29381" x2="24324" y2="29381"/>
                      </a14:backgroundRemoval>
                    </a14:imgEffect>
                  </a14:imgLayer>
                </a14:imgProps>
              </a:ext>
            </a:extLst>
          </a:blip>
          <a:stretch>
            <a:fillRect/>
          </a:stretch>
        </p:blipFill>
        <p:spPr>
          <a:xfrm>
            <a:off x="11158052" y="1654536"/>
            <a:ext cx="3350824" cy="1882416"/>
          </a:xfrm>
          <a:prstGeom prst="rect">
            <a:avLst/>
          </a:prstGeom>
        </p:spPr>
      </p:pic>
      <p:pic>
        <p:nvPicPr>
          <p:cNvPr id="159" name="Picture 158" descr="images-5.jpg"/>
          <p:cNvPicPr>
            <a:picLocks noChangeAspect="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Lst>
          </a:blip>
          <a:stretch>
            <a:fillRect/>
          </a:stretch>
        </p:blipFill>
        <p:spPr>
          <a:xfrm>
            <a:off x="15388392" y="2340543"/>
            <a:ext cx="3179648" cy="1818710"/>
          </a:xfrm>
          <a:prstGeom prst="rect">
            <a:avLst/>
          </a:prstGeom>
        </p:spPr>
      </p:pic>
      <p:pic>
        <p:nvPicPr>
          <p:cNvPr id="160" name="Picture 159" descr="images-6.jpg"/>
          <p:cNvPicPr>
            <a:picLocks noChangeAspect="1"/>
          </p:cNvPicPr>
          <p:nvPr/>
        </p:nvPicPr>
        <p:blipFill>
          <a:blip r:embed="rId14">
            <a:extLst>
              <a:ext uri="{BEBA8EAE-BF5A-486C-A8C5-ECC9F3942E4B}">
                <a14:imgProps xmlns:a14="http://schemas.microsoft.com/office/drawing/2010/main">
                  <a14:imgLayer r:embed="rId15">
                    <a14:imgEffect>
                      <a14:backgroundRemoval t="0" b="100000" l="0" r="99528"/>
                    </a14:imgEffect>
                  </a14:imgLayer>
                </a14:imgProps>
              </a:ext>
            </a:extLst>
          </a:blip>
          <a:stretch>
            <a:fillRect/>
          </a:stretch>
        </p:blipFill>
        <p:spPr>
          <a:xfrm>
            <a:off x="15209984" y="8747833"/>
            <a:ext cx="2438784" cy="2044786"/>
          </a:xfrm>
          <a:prstGeom prst="rect">
            <a:avLst/>
          </a:prstGeom>
        </p:spPr>
      </p:pic>
      <p:pic>
        <p:nvPicPr>
          <p:cNvPr id="161" name="Picture 160" descr="images.jpg"/>
          <p:cNvPicPr>
            <a:picLocks noChangeAspect="1"/>
          </p:cNvPicPr>
          <p:nvPr/>
        </p:nvPicPr>
        <p:blipFill>
          <a:blip r:embed="rId16">
            <a:extLst>
              <a:ext uri="{BEBA8EAE-BF5A-486C-A8C5-ECC9F3942E4B}">
                <a14:imgProps xmlns:a14="http://schemas.microsoft.com/office/drawing/2010/main">
                  <a14:imgLayer r:embed="rId17">
                    <a14:imgEffect>
                      <a14:backgroundRemoval t="0" b="99582" l="0" r="89100"/>
                    </a14:imgEffect>
                  </a14:imgLayer>
                </a14:imgProps>
              </a:ext>
            </a:extLst>
          </a:blip>
          <a:stretch>
            <a:fillRect/>
          </a:stretch>
        </p:blipFill>
        <p:spPr>
          <a:xfrm>
            <a:off x="18353761" y="5072243"/>
            <a:ext cx="2314675" cy="1966378"/>
          </a:xfrm>
          <a:prstGeom prst="rect">
            <a:avLst/>
          </a:prstGeom>
        </p:spPr>
      </p:pic>
      <p:pic>
        <p:nvPicPr>
          <p:cNvPr id="172" name="Picture 171"/>
          <p:cNvPicPr>
            <a:picLocks noChangeAspect="1"/>
          </p:cNvPicPr>
          <p:nvPr/>
        </p:nvPicPr>
        <p:blipFill>
          <a:blip r:embed="rId18">
            <a:extLst>
              <a:ext uri="{BEBA8EAE-BF5A-486C-A8C5-ECC9F3942E4B}">
                <a14:imgProps xmlns:a14="http://schemas.microsoft.com/office/drawing/2010/main">
                  <a14:imgLayer r:embed="rId19">
                    <a14:imgEffect>
                      <a14:backgroundRemoval t="1478" b="100000" l="1205" r="100000"/>
                    </a14:imgEffect>
                  </a14:imgLayer>
                </a14:imgProps>
              </a:ext>
            </a:extLst>
          </a:blip>
          <a:stretch>
            <a:fillRect/>
          </a:stretch>
        </p:blipFill>
        <p:spPr>
          <a:xfrm>
            <a:off x="10145298" y="9967030"/>
            <a:ext cx="3384301" cy="2069316"/>
          </a:xfrm>
          <a:prstGeom prst="rect">
            <a:avLst/>
          </a:prstGeom>
        </p:spPr>
      </p:pic>
      <p:sp>
        <p:nvSpPr>
          <p:cNvPr id="163" name="Rectangle 162"/>
          <p:cNvSpPr/>
          <p:nvPr/>
        </p:nvSpPr>
        <p:spPr>
          <a:xfrm>
            <a:off x="1524007" y="5937253"/>
            <a:ext cx="4360333" cy="1841502"/>
          </a:xfrm>
          <a:prstGeom prst="rect">
            <a:avLst/>
          </a:prstGeom>
          <a:solidFill>
            <a:srgbClr val="2E59D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r>
              <a:rPr lang="en-US" sz="4000" dirty="0" smtClean="0"/>
              <a:t>Netflix </a:t>
            </a:r>
          </a:p>
          <a:p>
            <a:pPr algn="ctr"/>
            <a:r>
              <a:rPr lang="en-US" sz="4000" dirty="0" smtClean="0"/>
              <a:t>API</a:t>
            </a:r>
            <a:endParaRPr lang="en-US" sz="4000" dirty="0"/>
          </a:p>
        </p:txBody>
      </p:sp>
      <p:pic>
        <p:nvPicPr>
          <p:cNvPr id="164" name="Picture 163"/>
          <p:cNvPicPr>
            <a:picLocks noChangeAspect="1"/>
          </p:cNvPicPr>
          <p:nvPr/>
        </p:nvPicPr>
        <p:blipFill>
          <a:blip r:embed="rId20">
            <a:extLst>
              <a:ext uri="{BEBA8EAE-BF5A-486C-A8C5-ECC9F3942E4B}">
                <a14:imgProps xmlns:a14="http://schemas.microsoft.com/office/drawing/2010/main">
                  <a14:imgLayer r:embed="rId21">
                    <a14:imgEffect>
                      <a14:backgroundRemoval t="0" b="100000" l="0" r="97942"/>
                    </a14:imgEffect>
                  </a14:imgLayer>
                </a14:imgProps>
              </a:ext>
            </a:extLst>
          </a:blip>
          <a:stretch>
            <a:fillRect/>
          </a:stretch>
        </p:blipFill>
        <p:spPr>
          <a:xfrm>
            <a:off x="13716000" y="6019800"/>
            <a:ext cx="2136913" cy="1820333"/>
          </a:xfrm>
          <a:prstGeom prst="rect">
            <a:avLst/>
          </a:prstGeom>
        </p:spPr>
      </p:pic>
    </p:spTree>
    <p:extLst>
      <p:ext uri="{BB962C8B-B14F-4D97-AF65-F5344CB8AC3E}">
        <p14:creationId xmlns:p14="http://schemas.microsoft.com/office/powerpoint/2010/main" val="25967199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copy">
  <a:themeElements>
    <a:clrScheme name="Title &amp; Subtitl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illSans" charset="0"/>
            <a:ea typeface="ヒラギノ角ゴ ProN W3" charset="0"/>
            <a:cs typeface="ヒラギノ角ゴ ProN W3" charset="0"/>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illSans" charset="0"/>
            <a:ea typeface="ヒラギノ角ゴ ProN W3" charset="0"/>
            <a:cs typeface="ヒラギノ角ゴ ProN W3" charset="0"/>
            <a:sym typeface="GillSans" charset="0"/>
          </a:defRPr>
        </a:defPPr>
      </a:lstStyle>
    </a:lnDef>
  </a:objectDefaults>
  <a:extraClrSchemeLst>
    <a:extraClrScheme>
      <a:clrScheme name="Title &amp; Subtitl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copy">
  <a:themeElements>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illSans" charset="0"/>
            <a:ea typeface="ヒラギノ角ゴ ProN W3" charset="0"/>
            <a:cs typeface="ヒラギノ角ゴ ProN W3" charset="0"/>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illSans" charset="0"/>
            <a:ea typeface="ヒラギノ角ゴ ProN W3" charset="0"/>
            <a:cs typeface="ヒラギノ角ゴ ProN W3" charset="0"/>
            <a:sym typeface="GillSans"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3242</TotalTime>
  <Pages>0</Pages>
  <Words>2893</Words>
  <Characters>0</Characters>
  <Application>Microsoft Macintosh PowerPoint</Application>
  <PresentationFormat>Custom</PresentationFormat>
  <Lines>0</Lines>
  <Paragraphs>333</Paragraphs>
  <Slides>45</Slides>
  <Notes>32</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Title &amp; Subtitle copy</vt:lpstr>
      <vt:lpstr>Title &amp; Bullets copy</vt:lpstr>
      <vt:lpstr>The Netflix API  </vt:lpstr>
      <vt:lpstr>Netflix Overview</vt:lpstr>
      <vt:lpstr>Netflix API Overview</vt:lpstr>
      <vt:lpstr>Original Charter for the Netflix API</vt:lpstr>
      <vt:lpstr>PowerPoint Presentation</vt:lpstr>
      <vt:lpstr>PowerPoint Presentation</vt:lpstr>
      <vt:lpstr>PowerPoint Presentation</vt:lpstr>
      <vt:lpstr>PowerPoint Presentation</vt:lpstr>
      <vt:lpstr>PowerPoint Presentation</vt:lpstr>
      <vt:lpstr>PowerPoint Presentation</vt:lpstr>
      <vt:lpstr>Growth of Netflix API Requests</vt:lpstr>
      <vt:lpstr>PowerPoint Presentation</vt:lpstr>
      <vt:lpstr>Morphed Public API to Internal API</vt:lpstr>
      <vt:lpstr>Focusing Business and API on Streaming</vt:lpstr>
      <vt:lpstr>Migrated from Data Centers to Cloud</vt:lpstr>
      <vt:lpstr>Becoming an International Streaming Company</vt:lpstr>
      <vt:lpstr>PowerPoint Presentation</vt:lpstr>
      <vt:lpstr>Netflix API Requests by Audience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with This Approach</vt:lpstr>
      <vt:lpstr>The Problem with This Approach</vt:lpstr>
      <vt:lpstr>PowerPoint Presentation</vt:lpstr>
      <vt:lpstr>Products and Features Vary from Device to Device</vt:lpstr>
      <vt:lpstr>Some Unique Requests of API Across User Interfaces</vt:lpstr>
      <vt:lpstr>Conclusion:</vt:lpstr>
      <vt:lpstr>New Charter for the Netflix API</vt:lpstr>
      <vt:lpstr>PowerPoint Presentation</vt:lpstr>
      <vt:lpstr>PowerPoint Presentation</vt:lpstr>
      <vt:lpstr>PowerPoint Presentation</vt:lpstr>
      <vt:lpstr>PowerPoint Presentation</vt:lpstr>
      <vt:lpstr>PowerPoint Presentation</vt:lpstr>
      <vt:lpstr>Key Ideas for the API Redesign</vt:lpstr>
      <vt:lpstr>Benefits with This Approach</vt:lpstr>
      <vt:lpstr>Challenges with This Approach</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Daniel Jacobson</cp:lastModifiedBy>
  <cp:revision>114</cp:revision>
  <dcterms:modified xsi:type="dcterms:W3CDTF">2011-07-30T03:56:00Z</dcterms:modified>
</cp:coreProperties>
</file>